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Lst>
  <p:notesMasterIdLst>
    <p:notesMasterId r:id="rId28"/>
  </p:notesMasterIdLst>
  <p:handoutMasterIdLst>
    <p:handoutMasterId r:id="rId29"/>
  </p:handoutMasterIdLst>
  <p:sldIdLst>
    <p:sldId id="569" r:id="rId5"/>
    <p:sldId id="513" r:id="rId6"/>
    <p:sldId id="593" r:id="rId7"/>
    <p:sldId id="594" r:id="rId8"/>
    <p:sldId id="570" r:id="rId9"/>
    <p:sldId id="555" r:id="rId10"/>
    <p:sldId id="530" r:id="rId11"/>
    <p:sldId id="646" r:id="rId12"/>
    <p:sldId id="563" r:id="rId13"/>
    <p:sldId id="382" r:id="rId14"/>
    <p:sldId id="554" r:id="rId15"/>
    <p:sldId id="598" r:id="rId16"/>
    <p:sldId id="596" r:id="rId17"/>
    <p:sldId id="595" r:id="rId18"/>
    <p:sldId id="601" r:id="rId19"/>
    <p:sldId id="600" r:id="rId20"/>
    <p:sldId id="599" r:id="rId21"/>
    <p:sldId id="602" r:id="rId22"/>
    <p:sldId id="603" r:id="rId23"/>
    <p:sldId id="607" r:id="rId24"/>
    <p:sldId id="647" r:id="rId25"/>
    <p:sldId id="648" r:id="rId26"/>
    <p:sldId id="608" r:id="rId27"/>
  </p:sldIdLst>
  <p:sldSz cx="9144000" cy="5143500" type="screen16x9"/>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有限会社　溝口事務所" initials="MSOffic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1C2"/>
    <a:srgbClr val="800080"/>
    <a:srgbClr val="FFFFCC"/>
    <a:srgbClr val="FFCCFF"/>
    <a:srgbClr val="FD6666"/>
    <a:srgbClr val="FF6600"/>
    <a:srgbClr val="C200C3"/>
    <a:srgbClr val="990099"/>
    <a:srgbClr val="E60005"/>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6" autoAdjust="0"/>
    <p:restoredTop sz="88525" autoAdjust="0"/>
  </p:normalViewPr>
  <p:slideViewPr>
    <p:cSldViewPr snapToGrid="0" snapToObjects="1">
      <p:cViewPr varScale="1">
        <p:scale>
          <a:sx n="77" d="100"/>
          <a:sy n="77" d="100"/>
        </p:scale>
        <p:origin x="108" y="630"/>
      </p:cViewPr>
      <p:guideLst>
        <p:guide orient="horz" pos="1620"/>
        <p:guide pos="2880"/>
      </p:guideLst>
    </p:cSldViewPr>
  </p:slideViewPr>
  <p:outlineViewPr>
    <p:cViewPr>
      <p:scale>
        <a:sx n="33" d="100"/>
        <a:sy n="33" d="100"/>
      </p:scale>
      <p:origin x="0" y="-16368"/>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275402" cy="337958"/>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7" y="2"/>
            <a:ext cx="4275402" cy="337958"/>
          </a:xfrm>
          <a:prstGeom prst="rect">
            <a:avLst/>
          </a:prstGeom>
        </p:spPr>
        <p:txBody>
          <a:bodyPr vert="horz" lIns="90343" tIns="45171" rIns="90343" bIns="45171" rtlCol="0"/>
          <a:lstStyle>
            <a:lvl1pPr algn="r">
              <a:defRPr sz="1200"/>
            </a:lvl1pPr>
          </a:lstStyle>
          <a:p>
            <a:fld id="{F7E3C090-6DEE-43E3-83A3-4E84E548CD1E}" type="datetimeFigureOut">
              <a:rPr kumimoji="1" lang="ja-JP" altLang="en-US" smtClean="0"/>
              <a:t>2022/1/13</a:t>
            </a:fld>
            <a:endParaRPr kumimoji="1" lang="ja-JP" altLang="en-US"/>
          </a:p>
        </p:txBody>
      </p:sp>
      <p:sp>
        <p:nvSpPr>
          <p:cNvPr id="4" name="フッター プレースホルダー 3"/>
          <p:cNvSpPr>
            <a:spLocks noGrp="1"/>
          </p:cNvSpPr>
          <p:nvPr>
            <p:ph type="ftr" sz="quarter" idx="2"/>
          </p:nvPr>
        </p:nvSpPr>
        <p:spPr>
          <a:xfrm>
            <a:off x="0" y="6397808"/>
            <a:ext cx="4275402" cy="337958"/>
          </a:xfrm>
          <a:prstGeom prst="rect">
            <a:avLst/>
          </a:prstGeom>
        </p:spPr>
        <p:txBody>
          <a:bodyPr vert="horz" lIns="90343" tIns="45171" rIns="90343" bIns="4517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7" y="6397808"/>
            <a:ext cx="4275402" cy="337958"/>
          </a:xfrm>
          <a:prstGeom prst="rect">
            <a:avLst/>
          </a:prstGeom>
        </p:spPr>
        <p:txBody>
          <a:bodyPr vert="horz" lIns="90343" tIns="45171" rIns="90343" bIns="45171" rtlCol="0" anchor="b"/>
          <a:lstStyle>
            <a:lvl1pPr algn="r">
              <a:defRPr sz="1200"/>
            </a:lvl1pPr>
          </a:lstStyle>
          <a:p>
            <a:fld id="{C09E8406-5102-4F7C-9AD3-E1408FD95E10}" type="slidenum">
              <a:rPr kumimoji="1" lang="ja-JP" altLang="en-US" smtClean="0"/>
              <a:t>‹#›</a:t>
            </a:fld>
            <a:endParaRPr kumimoji="1" lang="ja-JP" altLang="en-US"/>
          </a:p>
        </p:txBody>
      </p:sp>
    </p:spTree>
    <p:extLst>
      <p:ext uri="{BB962C8B-B14F-4D97-AF65-F5344CB8AC3E}">
        <p14:creationId xmlns:p14="http://schemas.microsoft.com/office/powerpoint/2010/main" val="3173196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788"/>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7" y="0"/>
            <a:ext cx="4275402" cy="336788"/>
          </a:xfrm>
          <a:prstGeom prst="rect">
            <a:avLst/>
          </a:prstGeom>
        </p:spPr>
        <p:txBody>
          <a:bodyPr vert="horz" lIns="90343" tIns="45171" rIns="90343" bIns="45171" rtlCol="0"/>
          <a:lstStyle>
            <a:lvl1pPr algn="r">
              <a:defRPr sz="1200"/>
            </a:lvl1pPr>
          </a:lstStyle>
          <a:p>
            <a:fld id="{332E75C7-85F4-B54D-8A9F-B94830E27C02}" type="datetimeFigureOut">
              <a:rPr kumimoji="1" lang="ja-JP" altLang="en-US" smtClean="0"/>
              <a:t>2022/1/13</a:t>
            </a:fld>
            <a:endParaRPr kumimoji="1" lang="ja-JP" altLang="en-US"/>
          </a:p>
        </p:txBody>
      </p:sp>
      <p:sp>
        <p:nvSpPr>
          <p:cNvPr id="4" name="スライド イメージ プレースホルダー 3"/>
          <p:cNvSpPr>
            <a:spLocks noGrp="1" noRot="1" noChangeAspect="1"/>
          </p:cNvSpPr>
          <p:nvPr>
            <p:ph type="sldImg" idx="2"/>
          </p:nvPr>
        </p:nvSpPr>
        <p:spPr>
          <a:xfrm>
            <a:off x="2687638" y="504825"/>
            <a:ext cx="4491037" cy="2525713"/>
          </a:xfrm>
          <a:prstGeom prst="rect">
            <a:avLst/>
          </a:prstGeom>
          <a:noFill/>
          <a:ln w="12700">
            <a:solidFill>
              <a:prstClr val="black"/>
            </a:solidFill>
          </a:ln>
        </p:spPr>
        <p:txBody>
          <a:bodyPr vert="horz" lIns="90343" tIns="45171" rIns="90343" bIns="45171" rtlCol="0" anchor="ctr"/>
          <a:lstStyle/>
          <a:p>
            <a:endParaRPr lang="ja-JP" altLang="en-US"/>
          </a:p>
        </p:txBody>
      </p:sp>
      <p:sp>
        <p:nvSpPr>
          <p:cNvPr id="5" name="ノート プレースホルダー 4"/>
          <p:cNvSpPr>
            <a:spLocks noGrp="1"/>
          </p:cNvSpPr>
          <p:nvPr>
            <p:ph type="body" sz="quarter" idx="3"/>
          </p:nvPr>
        </p:nvSpPr>
        <p:spPr>
          <a:xfrm>
            <a:off x="986632" y="3199488"/>
            <a:ext cx="7893050" cy="3031093"/>
          </a:xfrm>
          <a:prstGeom prst="rect">
            <a:avLst/>
          </a:prstGeom>
        </p:spPr>
        <p:txBody>
          <a:bodyPr vert="horz" lIns="90343" tIns="45171" rIns="90343" bIns="451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806"/>
            <a:ext cx="4275402" cy="336788"/>
          </a:xfrm>
          <a:prstGeom prst="rect">
            <a:avLst/>
          </a:prstGeom>
        </p:spPr>
        <p:txBody>
          <a:bodyPr vert="horz" lIns="90343" tIns="45171" rIns="90343" bIns="451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7" y="6397806"/>
            <a:ext cx="4275402" cy="336788"/>
          </a:xfrm>
          <a:prstGeom prst="rect">
            <a:avLst/>
          </a:prstGeom>
        </p:spPr>
        <p:txBody>
          <a:bodyPr vert="horz" lIns="90343" tIns="45171" rIns="90343" bIns="45171" rtlCol="0" anchor="b"/>
          <a:lstStyle>
            <a:lvl1pPr algn="r">
              <a:defRPr sz="1200"/>
            </a:lvl1pPr>
          </a:lstStyle>
          <a:p>
            <a:fld id="{98084810-B437-6448-BA97-6C7BAC78728E}" type="slidenum">
              <a:rPr kumimoji="1" lang="ja-JP" altLang="en-US" smtClean="0"/>
              <a:t>‹#›</a:t>
            </a:fld>
            <a:endParaRPr kumimoji="1" lang="ja-JP" altLang="en-US"/>
          </a:p>
        </p:txBody>
      </p:sp>
    </p:spTree>
    <p:extLst>
      <p:ext uri="{BB962C8B-B14F-4D97-AF65-F5344CB8AC3E}">
        <p14:creationId xmlns:p14="http://schemas.microsoft.com/office/powerpoint/2010/main" val="151687762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a:t>
            </a:fld>
            <a:endParaRPr kumimoji="1" lang="ja-JP" altLang="en-US"/>
          </a:p>
        </p:txBody>
      </p:sp>
    </p:spTree>
    <p:extLst>
      <p:ext uri="{BB962C8B-B14F-4D97-AF65-F5344CB8AC3E}">
        <p14:creationId xmlns:p14="http://schemas.microsoft.com/office/powerpoint/2010/main" val="32923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1714">
              <a:defRPr/>
            </a:pPr>
            <a:r>
              <a:rPr kumimoji="1" lang="ja-JP" altLang="en-US" dirty="0"/>
              <a:t>手当は画像を差し替えてください。</a:t>
            </a:r>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10</a:t>
            </a:fld>
            <a:endParaRPr kumimoji="1" lang="ja-JP" altLang="en-US"/>
          </a:p>
        </p:txBody>
      </p:sp>
    </p:spTree>
    <p:extLst>
      <p:ext uri="{BB962C8B-B14F-4D97-AF65-F5344CB8AC3E}">
        <p14:creationId xmlns:p14="http://schemas.microsoft.com/office/powerpoint/2010/main" val="179919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手当は画像を差し替えてください。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11</a:t>
            </a:fld>
            <a:endParaRPr kumimoji="1" lang="ja-JP" altLang="en-US"/>
          </a:p>
        </p:txBody>
      </p:sp>
    </p:spTree>
    <p:extLst>
      <p:ext uri="{BB962C8B-B14F-4D97-AF65-F5344CB8AC3E}">
        <p14:creationId xmlns:p14="http://schemas.microsoft.com/office/powerpoint/2010/main" val="32923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12</a:t>
            </a:fld>
            <a:endParaRPr kumimoji="1" lang="ja-JP" altLang="en-US"/>
          </a:p>
        </p:txBody>
      </p:sp>
    </p:spTree>
    <p:extLst>
      <p:ext uri="{BB962C8B-B14F-4D97-AF65-F5344CB8AC3E}">
        <p14:creationId xmlns:p14="http://schemas.microsoft.com/office/powerpoint/2010/main" val="3406786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13</a:t>
            </a:fld>
            <a:endParaRPr kumimoji="1" lang="ja-JP" altLang="en-US"/>
          </a:p>
        </p:txBody>
      </p:sp>
    </p:spTree>
    <p:extLst>
      <p:ext uri="{BB962C8B-B14F-4D97-AF65-F5344CB8AC3E}">
        <p14:creationId xmlns:p14="http://schemas.microsoft.com/office/powerpoint/2010/main" val="399865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14</a:t>
            </a:fld>
            <a:endParaRPr kumimoji="1" lang="ja-JP" altLang="en-US"/>
          </a:p>
        </p:txBody>
      </p:sp>
    </p:spTree>
    <p:extLst>
      <p:ext uri="{BB962C8B-B14F-4D97-AF65-F5344CB8AC3E}">
        <p14:creationId xmlns:p14="http://schemas.microsoft.com/office/powerpoint/2010/main" val="365913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該当する手当を記載してください</a:t>
            </a:r>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15</a:t>
            </a:fld>
            <a:endParaRPr kumimoji="1" lang="ja-JP" altLang="en-US"/>
          </a:p>
        </p:txBody>
      </p:sp>
    </p:spTree>
    <p:extLst>
      <p:ext uri="{BB962C8B-B14F-4D97-AF65-F5344CB8AC3E}">
        <p14:creationId xmlns:p14="http://schemas.microsoft.com/office/powerpoint/2010/main" val="143587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該当する手当を記載してください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16</a:t>
            </a:fld>
            <a:endParaRPr kumimoji="1" lang="ja-JP" altLang="en-US"/>
          </a:p>
        </p:txBody>
      </p:sp>
    </p:spTree>
    <p:extLst>
      <p:ext uri="{BB962C8B-B14F-4D97-AF65-F5344CB8AC3E}">
        <p14:creationId xmlns:p14="http://schemas.microsoft.com/office/powerpoint/2010/main" val="2553420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該当する手当を記載してください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17</a:t>
            </a:fld>
            <a:endParaRPr kumimoji="1" lang="ja-JP" altLang="en-US"/>
          </a:p>
        </p:txBody>
      </p:sp>
    </p:spTree>
    <p:extLst>
      <p:ext uri="{BB962C8B-B14F-4D97-AF65-F5344CB8AC3E}">
        <p14:creationId xmlns:p14="http://schemas.microsoft.com/office/powerpoint/2010/main" val="3556316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18</a:t>
            </a:fld>
            <a:endParaRPr kumimoji="1" lang="ja-JP" altLang="en-US"/>
          </a:p>
        </p:txBody>
      </p:sp>
    </p:spTree>
    <p:extLst>
      <p:ext uri="{BB962C8B-B14F-4D97-AF65-F5344CB8AC3E}">
        <p14:creationId xmlns:p14="http://schemas.microsoft.com/office/powerpoint/2010/main" val="195670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該当する手当を記載してください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19</a:t>
            </a:fld>
            <a:endParaRPr kumimoji="1" lang="ja-JP" altLang="en-US"/>
          </a:p>
        </p:txBody>
      </p:sp>
    </p:spTree>
    <p:extLst>
      <p:ext uri="{BB962C8B-B14F-4D97-AF65-F5344CB8AC3E}">
        <p14:creationId xmlns:p14="http://schemas.microsoft.com/office/powerpoint/2010/main" val="293075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2</a:t>
            </a:fld>
            <a:endParaRPr kumimoji="1" lang="ja-JP" altLang="en-US"/>
          </a:p>
        </p:txBody>
      </p:sp>
    </p:spTree>
    <p:extLst>
      <p:ext uri="{BB962C8B-B14F-4D97-AF65-F5344CB8AC3E}">
        <p14:creationId xmlns:p14="http://schemas.microsoft.com/office/powerpoint/2010/main" val="1827492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該当する手当を記載してください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20</a:t>
            </a:fld>
            <a:endParaRPr kumimoji="1" lang="ja-JP" altLang="en-US"/>
          </a:p>
        </p:txBody>
      </p:sp>
    </p:spTree>
    <p:extLst>
      <p:ext uri="{BB962C8B-B14F-4D97-AF65-F5344CB8AC3E}">
        <p14:creationId xmlns:p14="http://schemas.microsoft.com/office/powerpoint/2010/main" val="251475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21</a:t>
            </a:fld>
            <a:endParaRPr kumimoji="1" lang="ja-JP" altLang="en-US"/>
          </a:p>
        </p:txBody>
      </p:sp>
    </p:spTree>
    <p:extLst>
      <p:ext uri="{BB962C8B-B14F-4D97-AF65-F5344CB8AC3E}">
        <p14:creationId xmlns:p14="http://schemas.microsoft.com/office/powerpoint/2010/main" val="307544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22</a:t>
            </a:fld>
            <a:endParaRPr kumimoji="1" lang="ja-JP" altLang="en-US"/>
          </a:p>
        </p:txBody>
      </p:sp>
    </p:spTree>
    <p:extLst>
      <p:ext uri="{BB962C8B-B14F-4D97-AF65-F5344CB8AC3E}">
        <p14:creationId xmlns:p14="http://schemas.microsoft.com/office/powerpoint/2010/main" val="3775339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23</a:t>
            </a:fld>
            <a:endParaRPr kumimoji="1" lang="ja-JP" altLang="en-US"/>
          </a:p>
        </p:txBody>
      </p:sp>
    </p:spTree>
    <p:extLst>
      <p:ext uri="{BB962C8B-B14F-4D97-AF65-F5344CB8AC3E}">
        <p14:creationId xmlns:p14="http://schemas.microsoft.com/office/powerpoint/2010/main" val="425800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3</a:t>
            </a:fld>
            <a:endParaRPr kumimoji="1" lang="ja-JP" altLang="en-US"/>
          </a:p>
        </p:txBody>
      </p:sp>
    </p:spTree>
    <p:extLst>
      <p:ext uri="{BB962C8B-B14F-4D97-AF65-F5344CB8AC3E}">
        <p14:creationId xmlns:p14="http://schemas.microsoft.com/office/powerpoint/2010/main" val="205644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4</a:t>
            </a:fld>
            <a:endParaRPr kumimoji="1" lang="ja-JP" altLang="en-US"/>
          </a:p>
        </p:txBody>
      </p:sp>
    </p:spTree>
    <p:extLst>
      <p:ext uri="{BB962C8B-B14F-4D97-AF65-F5344CB8AC3E}">
        <p14:creationId xmlns:p14="http://schemas.microsoft.com/office/powerpoint/2010/main" val="239399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5</a:t>
            </a:fld>
            <a:endParaRPr kumimoji="1" lang="ja-JP" altLang="en-US"/>
          </a:p>
        </p:txBody>
      </p:sp>
    </p:spTree>
    <p:extLst>
      <p:ext uri="{BB962C8B-B14F-4D97-AF65-F5344CB8AC3E}">
        <p14:creationId xmlns:p14="http://schemas.microsoft.com/office/powerpoint/2010/main" val="419257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6</a:t>
            </a:fld>
            <a:endParaRPr kumimoji="1" lang="ja-JP" altLang="en-US"/>
          </a:p>
        </p:txBody>
      </p:sp>
    </p:spTree>
    <p:extLst>
      <p:ext uri="{BB962C8B-B14F-4D97-AF65-F5344CB8AC3E}">
        <p14:creationId xmlns:p14="http://schemas.microsoft.com/office/powerpoint/2010/main" val="253540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7</a:t>
            </a:fld>
            <a:endParaRPr kumimoji="1" lang="ja-JP" altLang="en-US"/>
          </a:p>
        </p:txBody>
      </p:sp>
    </p:spTree>
    <p:extLst>
      <p:ext uri="{BB962C8B-B14F-4D97-AF65-F5344CB8AC3E}">
        <p14:creationId xmlns:p14="http://schemas.microsoft.com/office/powerpoint/2010/main" val="327651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084810-B437-6448-BA97-6C7BAC78728E}" type="slidenum">
              <a:rPr kumimoji="1" lang="ja-JP" altLang="en-US" smtClean="0"/>
              <a:t>8</a:t>
            </a:fld>
            <a:endParaRPr kumimoji="1" lang="ja-JP" altLang="en-US"/>
          </a:p>
        </p:txBody>
      </p:sp>
    </p:spTree>
    <p:extLst>
      <p:ext uri="{BB962C8B-B14F-4D97-AF65-F5344CB8AC3E}">
        <p14:creationId xmlns:p14="http://schemas.microsoft.com/office/powerpoint/2010/main" val="299677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084810-B437-6448-BA97-6C7BAC78728E}" type="slidenum">
              <a:rPr kumimoji="1" lang="ja-JP" altLang="en-US" smtClean="0"/>
              <a:t>9</a:t>
            </a:fld>
            <a:endParaRPr kumimoji="1" lang="ja-JP" altLang="en-US"/>
          </a:p>
        </p:txBody>
      </p:sp>
    </p:spTree>
    <p:extLst>
      <p:ext uri="{BB962C8B-B14F-4D97-AF65-F5344CB8AC3E}">
        <p14:creationId xmlns:p14="http://schemas.microsoft.com/office/powerpoint/2010/main" val="79391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6EC53-405D-497D-A90B-2584B828E341}"/>
              </a:ext>
            </a:extLst>
          </p:cNvPr>
          <p:cNvSpPr>
            <a:spLocks noGrp="1"/>
          </p:cNvSpPr>
          <p:nvPr>
            <p:ph type="ctrTitle"/>
          </p:nvPr>
        </p:nvSpPr>
        <p:spPr>
          <a:xfrm>
            <a:off x="1143000" y="841772"/>
            <a:ext cx="6858000" cy="17907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C51AD4E-7BC7-4028-8977-BC6632F7A00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4496870-52FF-40D4-AC2C-DB2A02FB1BD2}"/>
              </a:ext>
            </a:extLst>
          </p:cNvPr>
          <p:cNvSpPr>
            <a:spLocks noGrp="1"/>
          </p:cNvSpPr>
          <p:nvPr>
            <p:ph type="dt" sz="half" idx="10"/>
          </p:nvPr>
        </p:nvSpPr>
        <p:spPr/>
        <p:txBody>
          <a:bodyPr/>
          <a:lstStyle/>
          <a:p>
            <a:fld id="{F444B031-1A55-44D0-8AC0-FE806DB6F75D}" type="datetime1">
              <a:rPr lang="en-US" altLang="ja-JP" smtClean="0"/>
              <a:t>1/13/2022</a:t>
            </a:fld>
            <a:endParaRPr lang="en-US"/>
          </a:p>
        </p:txBody>
      </p:sp>
      <p:sp>
        <p:nvSpPr>
          <p:cNvPr id="5" name="フッター プレースホルダー 4">
            <a:extLst>
              <a:ext uri="{FF2B5EF4-FFF2-40B4-BE49-F238E27FC236}">
                <a16:creationId xmlns:a16="http://schemas.microsoft.com/office/drawing/2014/main" id="{622F9455-360C-434F-B8B5-4274913280F7}"/>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E8A77FD0-AEE7-459D-B62D-C7F9A0D7176E}"/>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15634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3E60E5-5273-4FCA-8C6C-CEEE01996EA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3CE262-282C-429E-9DC4-C59702E239C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CEE26D-AB50-44EE-94A1-41B1AC910BCA}"/>
              </a:ext>
            </a:extLst>
          </p:cNvPr>
          <p:cNvSpPr>
            <a:spLocks noGrp="1"/>
          </p:cNvSpPr>
          <p:nvPr>
            <p:ph type="dt" sz="half" idx="10"/>
          </p:nvPr>
        </p:nvSpPr>
        <p:spPr/>
        <p:txBody>
          <a:bodyPr/>
          <a:lstStyle/>
          <a:p>
            <a:fld id="{CB6628B0-C172-4FC1-8BC9-4C5338136710}" type="datetime1">
              <a:rPr lang="en-US" altLang="ja-JP" smtClean="0"/>
              <a:t>1/13/2022</a:t>
            </a:fld>
            <a:endParaRPr lang="en-US"/>
          </a:p>
        </p:txBody>
      </p:sp>
      <p:sp>
        <p:nvSpPr>
          <p:cNvPr id="5" name="フッター プレースホルダー 4">
            <a:extLst>
              <a:ext uri="{FF2B5EF4-FFF2-40B4-BE49-F238E27FC236}">
                <a16:creationId xmlns:a16="http://schemas.microsoft.com/office/drawing/2014/main" id="{3196F606-2EA0-4D09-98EC-1C8B944A8909}"/>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5FEFB790-9CF4-4EA0-8969-C9F255E150A6}"/>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8376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4DE61BD-3068-4796-ACF0-13056F4A9BDB}"/>
              </a:ext>
            </a:extLst>
          </p:cNvPr>
          <p:cNvSpPr>
            <a:spLocks noGrp="1"/>
          </p:cNvSpPr>
          <p:nvPr>
            <p:ph type="title" orient="vert"/>
          </p:nvPr>
        </p:nvSpPr>
        <p:spPr>
          <a:xfrm>
            <a:off x="6543675" y="273844"/>
            <a:ext cx="1971675" cy="4358879"/>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E3D2A8-D6CD-4D33-9035-3EA94C4C65E6}"/>
              </a:ext>
            </a:extLst>
          </p:cNvPr>
          <p:cNvSpPr>
            <a:spLocks noGrp="1"/>
          </p:cNvSpPr>
          <p:nvPr>
            <p:ph type="body" orient="vert" idx="1"/>
          </p:nvPr>
        </p:nvSpPr>
        <p:spPr>
          <a:xfrm>
            <a:off x="628650" y="273844"/>
            <a:ext cx="5800725" cy="435887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5129FC9-FC67-44C1-94A1-1601503FFB1A}"/>
              </a:ext>
            </a:extLst>
          </p:cNvPr>
          <p:cNvSpPr>
            <a:spLocks noGrp="1"/>
          </p:cNvSpPr>
          <p:nvPr>
            <p:ph type="dt" sz="half" idx="10"/>
          </p:nvPr>
        </p:nvSpPr>
        <p:spPr/>
        <p:txBody>
          <a:bodyPr/>
          <a:lstStyle/>
          <a:p>
            <a:fld id="{03227174-656D-45E3-8907-6E9555E3A20C}" type="datetime1">
              <a:rPr lang="en-US" altLang="ja-JP" smtClean="0"/>
              <a:t>1/13/2022</a:t>
            </a:fld>
            <a:endParaRPr lang="en-US"/>
          </a:p>
        </p:txBody>
      </p:sp>
      <p:sp>
        <p:nvSpPr>
          <p:cNvPr id="5" name="フッター プレースホルダー 4">
            <a:extLst>
              <a:ext uri="{FF2B5EF4-FFF2-40B4-BE49-F238E27FC236}">
                <a16:creationId xmlns:a16="http://schemas.microsoft.com/office/drawing/2014/main" id="{EC91F924-E977-468C-8932-28839BEDD93D}"/>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FAF096FF-50EE-4C02-8D41-99613CD1478B}"/>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6931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4BE82A-0BB2-4B04-B4DB-6B85CC037D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C6E706-F1B9-4DD2-B90E-34219243EF2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D1A20B-F0DA-44D8-8425-DA85482E6912}"/>
              </a:ext>
            </a:extLst>
          </p:cNvPr>
          <p:cNvSpPr>
            <a:spLocks noGrp="1"/>
          </p:cNvSpPr>
          <p:nvPr>
            <p:ph type="dt" sz="half" idx="10"/>
          </p:nvPr>
        </p:nvSpPr>
        <p:spPr/>
        <p:txBody>
          <a:bodyPr/>
          <a:lstStyle/>
          <a:p>
            <a:fld id="{48B764CF-011C-43AF-B1FE-37BDC6360087}" type="datetime1">
              <a:rPr lang="en-US" altLang="ja-JP" smtClean="0"/>
              <a:t>1/13/2022</a:t>
            </a:fld>
            <a:endParaRPr lang="en-US"/>
          </a:p>
        </p:txBody>
      </p:sp>
      <p:sp>
        <p:nvSpPr>
          <p:cNvPr id="5" name="フッター プレースホルダー 4">
            <a:extLst>
              <a:ext uri="{FF2B5EF4-FFF2-40B4-BE49-F238E27FC236}">
                <a16:creationId xmlns:a16="http://schemas.microsoft.com/office/drawing/2014/main" id="{C2C1135A-A7E8-4BBD-9C8D-1F64674FFC72}"/>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2A96A1D5-66EA-49C6-815F-CFF075A05662}"/>
              </a:ext>
            </a:extLst>
          </p:cNvPr>
          <p:cNvSpPr>
            <a:spLocks noGrp="1"/>
          </p:cNvSpPr>
          <p:nvPr>
            <p:ph type="sldNum" sz="quarter" idx="12"/>
          </p:nvPr>
        </p:nvSpPr>
        <p:spPr/>
        <p:txBody>
          <a:bodyPr/>
          <a:lstStyle>
            <a:lvl1pPr>
              <a:defRPr sz="1100"/>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32743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A2B64C-37DA-40A1-AD4E-DE5F26ABAAF9}"/>
              </a:ext>
            </a:extLst>
          </p:cNvPr>
          <p:cNvSpPr>
            <a:spLocks noGrp="1"/>
          </p:cNvSpPr>
          <p:nvPr>
            <p:ph type="title"/>
          </p:nvPr>
        </p:nvSpPr>
        <p:spPr>
          <a:xfrm>
            <a:off x="623888" y="1282304"/>
            <a:ext cx="7886700" cy="2139553"/>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E73A495-BA84-4044-A215-FCB2880616F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68E8782-3595-4FDB-848B-567CBDCDEF9C}"/>
              </a:ext>
            </a:extLst>
          </p:cNvPr>
          <p:cNvSpPr>
            <a:spLocks noGrp="1"/>
          </p:cNvSpPr>
          <p:nvPr>
            <p:ph type="dt" sz="half" idx="10"/>
          </p:nvPr>
        </p:nvSpPr>
        <p:spPr/>
        <p:txBody>
          <a:bodyPr/>
          <a:lstStyle/>
          <a:p>
            <a:fld id="{EB6FD0D9-F950-415B-8C36-FD4E7E9890A0}" type="datetime1">
              <a:rPr lang="en-US" altLang="ja-JP" smtClean="0"/>
              <a:t>1/13/2022</a:t>
            </a:fld>
            <a:endParaRPr lang="en-US"/>
          </a:p>
        </p:txBody>
      </p:sp>
      <p:sp>
        <p:nvSpPr>
          <p:cNvPr id="5" name="フッター プレースホルダー 4">
            <a:extLst>
              <a:ext uri="{FF2B5EF4-FFF2-40B4-BE49-F238E27FC236}">
                <a16:creationId xmlns:a16="http://schemas.microsoft.com/office/drawing/2014/main" id="{94642801-3BA0-4525-AB46-B98538C252FE}"/>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C955C4F9-8CA3-4A74-8DD1-44A0C80C4999}"/>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54455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F7FF1B-5089-4407-BF50-AE360E1FD82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2F098A-9C78-4D6E-9C5E-954A5C8ECE1E}"/>
              </a:ext>
            </a:extLst>
          </p:cNvPr>
          <p:cNvSpPr>
            <a:spLocks noGrp="1"/>
          </p:cNvSpPr>
          <p:nvPr>
            <p:ph sz="half" idx="1"/>
          </p:nvPr>
        </p:nvSpPr>
        <p:spPr>
          <a:xfrm>
            <a:off x="628650" y="1369219"/>
            <a:ext cx="3886200" cy="326350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502087E-0BD2-46B1-B3FC-ACBE92EDF51F}"/>
              </a:ext>
            </a:extLst>
          </p:cNvPr>
          <p:cNvSpPr>
            <a:spLocks noGrp="1"/>
          </p:cNvSpPr>
          <p:nvPr>
            <p:ph sz="half" idx="2"/>
          </p:nvPr>
        </p:nvSpPr>
        <p:spPr>
          <a:xfrm>
            <a:off x="4629150" y="1369219"/>
            <a:ext cx="3886200" cy="326350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8024880-C1A2-44A7-8BA5-A0BF9AF45C67}"/>
              </a:ext>
            </a:extLst>
          </p:cNvPr>
          <p:cNvSpPr>
            <a:spLocks noGrp="1"/>
          </p:cNvSpPr>
          <p:nvPr>
            <p:ph type="dt" sz="half" idx="10"/>
          </p:nvPr>
        </p:nvSpPr>
        <p:spPr/>
        <p:txBody>
          <a:bodyPr/>
          <a:lstStyle/>
          <a:p>
            <a:fld id="{10821DC2-1744-420B-AF33-090E792E9696}" type="datetime1">
              <a:rPr lang="en-US" altLang="ja-JP" smtClean="0"/>
              <a:t>1/13/2022</a:t>
            </a:fld>
            <a:endParaRPr lang="en-US"/>
          </a:p>
        </p:txBody>
      </p:sp>
      <p:sp>
        <p:nvSpPr>
          <p:cNvPr id="6" name="フッター プレースホルダー 5">
            <a:extLst>
              <a:ext uri="{FF2B5EF4-FFF2-40B4-BE49-F238E27FC236}">
                <a16:creationId xmlns:a16="http://schemas.microsoft.com/office/drawing/2014/main" id="{B8564473-9F23-4B30-A4C2-E7F3916A8B31}"/>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A805C038-BE64-4C82-9520-6080ADFEF26C}"/>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3061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11B172-FDB7-46A8-BE63-6A3AC71871B1}"/>
              </a:ext>
            </a:extLst>
          </p:cNvPr>
          <p:cNvSpPr>
            <a:spLocks noGrp="1"/>
          </p:cNvSpPr>
          <p:nvPr>
            <p:ph type="title"/>
          </p:nvPr>
        </p:nvSpPr>
        <p:spPr>
          <a:xfrm>
            <a:off x="629841" y="273844"/>
            <a:ext cx="7886700" cy="99417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828D22B-04FB-404A-BE1A-ECFE5B6E646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53AC3D-DE15-47E7-B626-564A21C7C9EC}"/>
              </a:ext>
            </a:extLst>
          </p:cNvPr>
          <p:cNvSpPr>
            <a:spLocks noGrp="1"/>
          </p:cNvSpPr>
          <p:nvPr>
            <p:ph sz="half" idx="2"/>
          </p:nvPr>
        </p:nvSpPr>
        <p:spPr>
          <a:xfrm>
            <a:off x="629842" y="1878806"/>
            <a:ext cx="3868340" cy="276344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808824F-3E43-404D-820B-C8F0FBF51A5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D615D8-9BC7-4DD1-A84A-607A08081ECE}"/>
              </a:ext>
            </a:extLst>
          </p:cNvPr>
          <p:cNvSpPr>
            <a:spLocks noGrp="1"/>
          </p:cNvSpPr>
          <p:nvPr>
            <p:ph sz="quarter" idx="4"/>
          </p:nvPr>
        </p:nvSpPr>
        <p:spPr>
          <a:xfrm>
            <a:off x="4629150" y="1878806"/>
            <a:ext cx="3887391" cy="276344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F2AA3D4-6E25-4F2B-ACDF-9565E8CEE6FE}"/>
              </a:ext>
            </a:extLst>
          </p:cNvPr>
          <p:cNvSpPr>
            <a:spLocks noGrp="1"/>
          </p:cNvSpPr>
          <p:nvPr>
            <p:ph type="dt" sz="half" idx="10"/>
          </p:nvPr>
        </p:nvSpPr>
        <p:spPr/>
        <p:txBody>
          <a:bodyPr/>
          <a:lstStyle/>
          <a:p>
            <a:fld id="{92ED5233-AF50-4E8E-B910-B391E2B654AB}" type="datetime1">
              <a:rPr lang="en-US" altLang="ja-JP" smtClean="0"/>
              <a:t>1/13/2022</a:t>
            </a:fld>
            <a:endParaRPr lang="en-US"/>
          </a:p>
        </p:txBody>
      </p:sp>
      <p:sp>
        <p:nvSpPr>
          <p:cNvPr id="8" name="フッター プレースホルダー 7">
            <a:extLst>
              <a:ext uri="{FF2B5EF4-FFF2-40B4-BE49-F238E27FC236}">
                <a16:creationId xmlns:a16="http://schemas.microsoft.com/office/drawing/2014/main" id="{10345612-0AB8-4FCE-946F-3069B2F7BFDA}"/>
              </a:ext>
            </a:extLst>
          </p:cNvPr>
          <p:cNvSpPr>
            <a:spLocks noGrp="1"/>
          </p:cNvSpPr>
          <p:nvPr>
            <p:ph type="ftr" sz="quarter" idx="11"/>
          </p:nvPr>
        </p:nvSpPr>
        <p:spPr/>
        <p:txBody>
          <a:bodyPr/>
          <a:lstStyle/>
          <a:p>
            <a:endParaRPr lang="en-US"/>
          </a:p>
        </p:txBody>
      </p:sp>
      <p:sp>
        <p:nvSpPr>
          <p:cNvPr id="9" name="スライド番号プレースホルダー 8">
            <a:extLst>
              <a:ext uri="{FF2B5EF4-FFF2-40B4-BE49-F238E27FC236}">
                <a16:creationId xmlns:a16="http://schemas.microsoft.com/office/drawing/2014/main" id="{373B59EC-EDDC-4145-8D6B-60C83E437041}"/>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77437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437E76-C9A6-4821-A7D4-B0FEC0EE022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2AA4E44-3B1D-490A-9103-65F1CBB986A7}"/>
              </a:ext>
            </a:extLst>
          </p:cNvPr>
          <p:cNvSpPr>
            <a:spLocks noGrp="1"/>
          </p:cNvSpPr>
          <p:nvPr>
            <p:ph type="dt" sz="half" idx="10"/>
          </p:nvPr>
        </p:nvSpPr>
        <p:spPr/>
        <p:txBody>
          <a:bodyPr/>
          <a:lstStyle/>
          <a:p>
            <a:fld id="{A621C8D8-85E1-4F99-B41C-12688BA77C20}" type="datetime1">
              <a:rPr lang="en-US" altLang="ja-JP" smtClean="0"/>
              <a:t>1/13/2022</a:t>
            </a:fld>
            <a:endParaRPr lang="en-US"/>
          </a:p>
        </p:txBody>
      </p:sp>
      <p:sp>
        <p:nvSpPr>
          <p:cNvPr id="4" name="フッター プレースホルダー 3">
            <a:extLst>
              <a:ext uri="{FF2B5EF4-FFF2-40B4-BE49-F238E27FC236}">
                <a16:creationId xmlns:a16="http://schemas.microsoft.com/office/drawing/2014/main" id="{17EFF90A-BDB4-4DE7-8DDB-7DB4365915F8}"/>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DDEC7D56-E872-4F9A-85C8-7293ED249287}"/>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64271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4FE5FB7-7566-46EC-B8E1-9A2BD682884A}"/>
              </a:ext>
            </a:extLst>
          </p:cNvPr>
          <p:cNvSpPr>
            <a:spLocks noGrp="1"/>
          </p:cNvSpPr>
          <p:nvPr>
            <p:ph type="dt" sz="half" idx="10"/>
          </p:nvPr>
        </p:nvSpPr>
        <p:spPr/>
        <p:txBody>
          <a:bodyPr/>
          <a:lstStyle/>
          <a:p>
            <a:fld id="{7EF63D13-C2A9-4EAB-9B22-0548F7FE86DA}" type="datetime1">
              <a:rPr lang="en-US" altLang="ja-JP" smtClean="0"/>
              <a:t>1/13/2022</a:t>
            </a:fld>
            <a:endParaRPr lang="en-US"/>
          </a:p>
        </p:txBody>
      </p:sp>
      <p:sp>
        <p:nvSpPr>
          <p:cNvPr id="3" name="フッター プレースホルダー 2">
            <a:extLst>
              <a:ext uri="{FF2B5EF4-FFF2-40B4-BE49-F238E27FC236}">
                <a16:creationId xmlns:a16="http://schemas.microsoft.com/office/drawing/2014/main" id="{2E438C6D-DED2-4BDE-8AD3-9321E702E171}"/>
              </a:ext>
            </a:extLst>
          </p:cNvPr>
          <p:cNvSpPr>
            <a:spLocks noGrp="1"/>
          </p:cNvSpPr>
          <p:nvPr>
            <p:ph type="ftr" sz="quarter" idx="11"/>
          </p:nvPr>
        </p:nvSpPr>
        <p:spPr/>
        <p:txBody>
          <a:bodyPr/>
          <a:lstStyle/>
          <a:p>
            <a:endParaRPr lang="en-US"/>
          </a:p>
        </p:txBody>
      </p:sp>
      <p:sp>
        <p:nvSpPr>
          <p:cNvPr id="4" name="スライド番号プレースホルダー 3">
            <a:extLst>
              <a:ext uri="{FF2B5EF4-FFF2-40B4-BE49-F238E27FC236}">
                <a16:creationId xmlns:a16="http://schemas.microsoft.com/office/drawing/2014/main" id="{4018EA5F-C9E6-4689-9226-170FDDE8038F}"/>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09349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31DDE-CDEF-472D-B1EA-1195A72ED11D}"/>
              </a:ext>
            </a:extLst>
          </p:cNvPr>
          <p:cNvSpPr>
            <a:spLocks noGrp="1"/>
          </p:cNvSpPr>
          <p:nvPr>
            <p:ph type="title"/>
          </p:nvPr>
        </p:nvSpPr>
        <p:spPr>
          <a:xfrm>
            <a:off x="629841" y="342900"/>
            <a:ext cx="2949178" cy="120015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1DBED8-5B56-414C-9585-D32446CF69D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0617391-1763-42B2-9002-EAC0C17F680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4017206-2147-4813-8028-74F7556185AB}"/>
              </a:ext>
            </a:extLst>
          </p:cNvPr>
          <p:cNvSpPr>
            <a:spLocks noGrp="1"/>
          </p:cNvSpPr>
          <p:nvPr>
            <p:ph type="dt" sz="half" idx="10"/>
          </p:nvPr>
        </p:nvSpPr>
        <p:spPr/>
        <p:txBody>
          <a:bodyPr/>
          <a:lstStyle/>
          <a:p>
            <a:fld id="{FD027B88-318A-4E5E-948A-D7D8358C352A}" type="datetime1">
              <a:rPr lang="en-US" altLang="ja-JP" smtClean="0"/>
              <a:t>1/13/2022</a:t>
            </a:fld>
            <a:endParaRPr lang="en-US"/>
          </a:p>
        </p:txBody>
      </p:sp>
      <p:sp>
        <p:nvSpPr>
          <p:cNvPr id="6" name="フッター プレースホルダー 5">
            <a:extLst>
              <a:ext uri="{FF2B5EF4-FFF2-40B4-BE49-F238E27FC236}">
                <a16:creationId xmlns:a16="http://schemas.microsoft.com/office/drawing/2014/main" id="{C3DB13F2-92C3-437E-A782-CBFD641A1849}"/>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6A600BAB-B613-4CD7-90EF-F4B688B35693}"/>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39218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29F18-BF94-46C7-AF1F-B6D25194012E}"/>
              </a:ext>
            </a:extLst>
          </p:cNvPr>
          <p:cNvSpPr>
            <a:spLocks noGrp="1"/>
          </p:cNvSpPr>
          <p:nvPr>
            <p:ph type="title"/>
          </p:nvPr>
        </p:nvSpPr>
        <p:spPr>
          <a:xfrm>
            <a:off x="629841" y="342900"/>
            <a:ext cx="2949178" cy="120015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19BD61E-7BCE-47D3-8344-9167D6F3155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C4324D3-9B8A-46C3-9CC8-01AEDF4C244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C41FD7-D91C-4065-BCF6-A949316E2171}"/>
              </a:ext>
            </a:extLst>
          </p:cNvPr>
          <p:cNvSpPr>
            <a:spLocks noGrp="1"/>
          </p:cNvSpPr>
          <p:nvPr>
            <p:ph type="dt" sz="half" idx="10"/>
          </p:nvPr>
        </p:nvSpPr>
        <p:spPr/>
        <p:txBody>
          <a:bodyPr/>
          <a:lstStyle/>
          <a:p>
            <a:fld id="{FC1E38F3-C422-4B22-A2E6-4193D5FEFA9B}" type="datetime1">
              <a:rPr lang="en-US" altLang="ja-JP" smtClean="0"/>
              <a:t>1/13/2022</a:t>
            </a:fld>
            <a:endParaRPr lang="en-US"/>
          </a:p>
        </p:txBody>
      </p:sp>
      <p:sp>
        <p:nvSpPr>
          <p:cNvPr id="6" name="フッター プレースホルダー 5">
            <a:extLst>
              <a:ext uri="{FF2B5EF4-FFF2-40B4-BE49-F238E27FC236}">
                <a16:creationId xmlns:a16="http://schemas.microsoft.com/office/drawing/2014/main" id="{6982AEFC-48F2-4DD1-B076-5B2A13D00053}"/>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2A681415-A507-44FE-BA4D-68CA8D01ACB5}"/>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61346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0DEA81D-DDAA-417C-ACF3-385BA662E1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9CE828-32F4-4715-AF8B-EE4CD61F058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68E0CE-DB20-4B6E-8590-7574F47FC1F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E53F51B-B257-46B6-8CC4-706FB5F8A47C}" type="datetime1">
              <a:rPr lang="en-US" altLang="ja-JP" smtClean="0"/>
              <a:t>1/13/2022</a:t>
            </a:fld>
            <a:endParaRPr lang="en-US"/>
          </a:p>
        </p:txBody>
      </p:sp>
      <p:sp>
        <p:nvSpPr>
          <p:cNvPr id="5" name="フッター プレースホルダー 4">
            <a:extLst>
              <a:ext uri="{FF2B5EF4-FFF2-40B4-BE49-F238E27FC236}">
                <a16:creationId xmlns:a16="http://schemas.microsoft.com/office/drawing/2014/main" id="{FF0A6772-FC19-4AD7-B8D0-75310EADA5A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スライド番号プレースホルダー 5">
            <a:extLst>
              <a:ext uri="{FF2B5EF4-FFF2-40B4-BE49-F238E27FC236}">
                <a16:creationId xmlns:a16="http://schemas.microsoft.com/office/drawing/2014/main" id="{46BC5310-6078-4CDA-9858-74EB0F77FBE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1078587852"/>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1</a:t>
            </a:fld>
            <a:endParaRPr lang="en-US"/>
          </a:p>
        </p:txBody>
      </p:sp>
      <p:sp>
        <p:nvSpPr>
          <p:cNvPr id="12" name="正方形/長方形 11">
            <a:extLst>
              <a:ext uri="{FF2B5EF4-FFF2-40B4-BE49-F238E27FC236}">
                <a16:creationId xmlns:a16="http://schemas.microsoft.com/office/drawing/2014/main" id="{BC7F66A7-F8E4-4E4F-B9AB-6A211269DEAD}"/>
              </a:ext>
            </a:extLst>
          </p:cNvPr>
          <p:cNvSpPr/>
          <p:nvPr/>
        </p:nvSpPr>
        <p:spPr>
          <a:xfrm>
            <a:off x="552758" y="1266896"/>
            <a:ext cx="8038484" cy="26097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ja-JP" altLang="en-US"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令和</a:t>
            </a:r>
            <a:r>
              <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3</a:t>
            </a:r>
            <a:r>
              <a:rPr lang="ja-JP" altLang="en-US"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年</a:t>
            </a:r>
            <a:r>
              <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12</a:t>
            </a:r>
            <a:r>
              <a:rPr lang="ja-JP" altLang="en-US"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月　日（　）</a:t>
            </a:r>
            <a:endPar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gn="ctr">
              <a:lnSpc>
                <a:spcPct val="150000"/>
              </a:lnSpc>
            </a:pPr>
            <a:r>
              <a:rPr lang="ja-JP" altLang="en-US"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社員説明会</a:t>
            </a:r>
            <a:endPar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2" name="正方形/長方形 1">
            <a:extLst>
              <a:ext uri="{FF2B5EF4-FFF2-40B4-BE49-F238E27FC236}">
                <a16:creationId xmlns:a16="http://schemas.microsoft.com/office/drawing/2014/main" id="{6E9EE5A7-6AAE-4BD4-9B21-9D95AA6F35C1}"/>
              </a:ext>
            </a:extLst>
          </p:cNvPr>
          <p:cNvSpPr/>
          <p:nvPr/>
        </p:nvSpPr>
        <p:spPr>
          <a:xfrm>
            <a:off x="432353" y="479563"/>
            <a:ext cx="8279295" cy="4184374"/>
          </a:xfrm>
          <a:prstGeom prst="rect">
            <a:avLst/>
          </a:prstGeom>
          <a:noFill/>
          <a:ln w="381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485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4F6B928-13BE-48D2-B744-9C2FD7EEC6EF}"/>
              </a:ext>
            </a:extLst>
          </p:cNvPr>
          <p:cNvPicPr>
            <a:picLocks noChangeAspect="1"/>
          </p:cNvPicPr>
          <p:nvPr/>
        </p:nvPicPr>
        <p:blipFill>
          <a:blip r:embed="rId3"/>
          <a:stretch>
            <a:fillRect/>
          </a:stretch>
        </p:blipFill>
        <p:spPr>
          <a:xfrm>
            <a:off x="0" y="727978"/>
            <a:ext cx="9144000" cy="3757215"/>
          </a:xfrm>
          <a:prstGeom prst="rect">
            <a:avLst/>
          </a:prstGeom>
        </p:spPr>
      </p:pic>
      <p:sp>
        <p:nvSpPr>
          <p:cNvPr id="7" name="正方形/長方形 6"/>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52552" y="4640997"/>
            <a:ext cx="7461298" cy="400110"/>
          </a:xfrm>
          <a:prstGeom prst="rect">
            <a:avLst/>
          </a:prstGeom>
          <a:noFill/>
        </p:spPr>
        <p:txBody>
          <a:bodyPr wrap="none" rtlCol="0">
            <a:spAutoFit/>
          </a:bodyPr>
          <a:lstStyle/>
          <a:p>
            <a:r>
              <a:rPr kumimoji="1" lang="ja-JP" altLang="en-US" sz="2000" dirty="0">
                <a:solidFill>
                  <a:schemeClr val="tx1">
                    <a:lumMod val="75000"/>
                    <a:lumOff val="25000"/>
                  </a:schemeClr>
                </a:solidFill>
                <a:latin typeface="HGP創英角ｺﾞｼｯｸUB"/>
                <a:ea typeface="HGP創英角ｺﾞｼｯｸUB"/>
                <a:cs typeface="HGP創英角ｺﾞｼｯｸUB"/>
              </a:rPr>
              <a:t>生産性が高まる手当や期待する手当や実際行っている手当を</a:t>
            </a:r>
            <a:r>
              <a:rPr kumimoji="1" lang="ja-JP" altLang="en-US" sz="2000" dirty="0">
                <a:solidFill>
                  <a:srgbClr val="1C51C2"/>
                </a:solidFill>
                <a:latin typeface="HGP創英角ｺﾞｼｯｸUB"/>
                <a:ea typeface="HGP創英角ｺﾞｼｯｸUB"/>
                <a:cs typeface="HGP創英角ｺﾞｼｯｸUB"/>
              </a:rPr>
              <a:t>明確化</a:t>
            </a:r>
          </a:p>
        </p:txBody>
      </p:sp>
      <p:sp>
        <p:nvSpPr>
          <p:cNvPr id="17" name="テキスト ボックス 16"/>
          <p:cNvSpPr txBox="1"/>
          <p:nvPr/>
        </p:nvSpPr>
        <p:spPr>
          <a:xfrm>
            <a:off x="924848" y="645197"/>
            <a:ext cx="2262158"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b="1" dirty="0">
                <a:solidFill>
                  <a:srgbClr val="800080"/>
                </a:solidFill>
              </a:rPr>
              <a:t>『</a:t>
            </a:r>
            <a:r>
              <a:rPr lang="ja-JP" altLang="en-US" b="1" dirty="0">
                <a:solidFill>
                  <a:srgbClr val="800080"/>
                </a:solidFill>
              </a:rPr>
              <a:t>して欲しいコト</a:t>
            </a:r>
            <a:r>
              <a:rPr lang="en-US" altLang="ja-JP" b="1" dirty="0">
                <a:solidFill>
                  <a:srgbClr val="800080"/>
                </a:solidFill>
              </a:rPr>
              <a:t>』</a:t>
            </a:r>
            <a:endParaRPr kumimoji="1" lang="ja-JP" altLang="en-US" b="1" dirty="0">
              <a:solidFill>
                <a:srgbClr val="800080"/>
              </a:solidFill>
            </a:endParaRPr>
          </a:p>
        </p:txBody>
      </p:sp>
      <p:sp>
        <p:nvSpPr>
          <p:cNvPr id="23" name="テキスト ボックス 22"/>
          <p:cNvSpPr txBox="1"/>
          <p:nvPr/>
        </p:nvSpPr>
        <p:spPr>
          <a:xfrm>
            <a:off x="924848" y="2267629"/>
            <a:ext cx="2582821"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b="1" dirty="0">
                <a:solidFill>
                  <a:srgbClr val="800080"/>
                </a:solidFill>
              </a:rPr>
              <a:t>『</a:t>
            </a:r>
            <a:r>
              <a:rPr lang="ja-JP" altLang="en-US" b="1" dirty="0">
                <a:solidFill>
                  <a:srgbClr val="800080"/>
                </a:solidFill>
              </a:rPr>
              <a:t>期待している役割</a:t>
            </a:r>
            <a:r>
              <a:rPr lang="en-US" altLang="ja-JP" b="1" dirty="0">
                <a:solidFill>
                  <a:srgbClr val="800080"/>
                </a:solidFill>
              </a:rPr>
              <a:t>』</a:t>
            </a:r>
            <a:endParaRPr kumimoji="1" lang="ja-JP" altLang="en-US" b="1" dirty="0">
              <a:solidFill>
                <a:srgbClr val="800080"/>
              </a:solidFill>
            </a:endParaRPr>
          </a:p>
        </p:txBody>
      </p:sp>
      <p:sp>
        <p:nvSpPr>
          <p:cNvPr id="24" name="テキスト ボックス 23"/>
          <p:cNvSpPr txBox="1"/>
          <p:nvPr/>
        </p:nvSpPr>
        <p:spPr>
          <a:xfrm>
            <a:off x="924848" y="3329916"/>
            <a:ext cx="3647152"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b="1" dirty="0">
                <a:solidFill>
                  <a:srgbClr val="800080"/>
                </a:solidFill>
              </a:rPr>
              <a:t>『</a:t>
            </a:r>
            <a:r>
              <a:rPr lang="ja-JP" altLang="en-US" b="1" dirty="0">
                <a:solidFill>
                  <a:srgbClr val="800080"/>
                </a:solidFill>
              </a:rPr>
              <a:t>保有して欲しい資格・スキル</a:t>
            </a:r>
            <a:r>
              <a:rPr lang="en-US" altLang="ja-JP" b="1" dirty="0">
                <a:solidFill>
                  <a:srgbClr val="800080"/>
                </a:solidFill>
              </a:rPr>
              <a:t>』</a:t>
            </a:r>
            <a:endParaRPr kumimoji="1" lang="ja-JP" altLang="en-US" b="1" dirty="0">
              <a:solidFill>
                <a:srgbClr val="800080"/>
              </a:solidFill>
            </a:endParaRPr>
          </a:p>
        </p:txBody>
      </p:sp>
      <p:sp>
        <p:nvSpPr>
          <p:cNvPr id="26" name="正方形/長方形 25">
            <a:extLst>
              <a:ext uri="{FF2B5EF4-FFF2-40B4-BE49-F238E27FC236}">
                <a16:creationId xmlns:a16="http://schemas.microsoft.com/office/drawing/2014/main" id="{BC7F66A7-F8E4-4E4F-B9AB-6A211269DEAD}"/>
              </a:ext>
            </a:extLst>
          </p:cNvPr>
          <p:cNvSpPr/>
          <p:nvPr/>
        </p:nvSpPr>
        <p:spPr>
          <a:xfrm>
            <a:off x="0" y="-77641"/>
            <a:ext cx="5098944"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給与設計　</a:t>
            </a:r>
            <a:r>
              <a:rPr kumimoji="1"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基本コンセプト</a:t>
            </a:r>
          </a:p>
        </p:txBody>
      </p:sp>
      <p:sp>
        <p:nvSpPr>
          <p:cNvPr id="27" name="角丸四角形吹き出し 9">
            <a:extLst>
              <a:ext uri="{FF2B5EF4-FFF2-40B4-BE49-F238E27FC236}">
                <a16:creationId xmlns:a16="http://schemas.microsoft.com/office/drawing/2014/main" id="{16052A55-D5A2-42E4-9A30-85A6E6F2A209}"/>
              </a:ext>
            </a:extLst>
          </p:cNvPr>
          <p:cNvSpPr/>
          <p:nvPr/>
        </p:nvSpPr>
        <p:spPr>
          <a:xfrm>
            <a:off x="4572000" y="1502893"/>
            <a:ext cx="3005545" cy="949402"/>
          </a:xfrm>
          <a:prstGeom prst="wedgeRoundRectCallout">
            <a:avLst>
              <a:gd name="adj1" fmla="val -68475"/>
              <a:gd name="adj2" fmla="val 428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dirty="0">
                <a:solidFill>
                  <a:srgbClr val="404040"/>
                </a:solidFill>
                <a:latin typeface="HGP創英角ｺﾞｼｯｸUB"/>
                <a:ea typeface="HGP創英角ｺﾞｼｯｸUB"/>
                <a:cs typeface="HGP創英角ｺﾞｼｯｸUB"/>
              </a:rPr>
              <a:t>●</a:t>
            </a:r>
            <a:r>
              <a:rPr kumimoji="1" lang="ja-JP" altLang="en-US" dirty="0">
                <a:solidFill>
                  <a:srgbClr val="404040"/>
                </a:solidFill>
                <a:latin typeface="HGP創英角ｺﾞｼｯｸUB"/>
                <a:ea typeface="HGP創英角ｺﾞｼｯｸUB"/>
                <a:cs typeface="HGP創英角ｺﾞｼｯｸUB"/>
              </a:rPr>
              <a:t>明確化する効果</a:t>
            </a:r>
            <a:endParaRPr kumimoji="1" lang="en-US" altLang="ja-JP" dirty="0">
              <a:solidFill>
                <a:srgbClr val="404040"/>
              </a:solidFill>
              <a:latin typeface="HGP創英角ｺﾞｼｯｸUB"/>
              <a:ea typeface="HGP創英角ｺﾞｼｯｸUB"/>
              <a:cs typeface="HGP創英角ｺﾞｼｯｸUB"/>
            </a:endParaRPr>
          </a:p>
          <a:p>
            <a:r>
              <a:rPr kumimoji="1" lang="ja-JP" altLang="en-US" dirty="0">
                <a:solidFill>
                  <a:srgbClr val="404040"/>
                </a:solidFill>
                <a:latin typeface="HGP創英角ｺﾞｼｯｸUB"/>
                <a:ea typeface="HGP創英角ｺﾞｼｯｸUB"/>
                <a:cs typeface="HGP創英角ｺﾞｼｯｸUB"/>
              </a:rPr>
              <a:t>経営者と従業員の双方で</a:t>
            </a:r>
            <a:endParaRPr kumimoji="1" lang="en-US" altLang="ja-JP" dirty="0">
              <a:solidFill>
                <a:srgbClr val="404040"/>
              </a:solidFill>
              <a:latin typeface="HGP創英角ｺﾞｼｯｸUB"/>
              <a:ea typeface="HGP創英角ｺﾞｼｯｸUB"/>
              <a:cs typeface="HGP創英角ｺﾞｼｯｸUB"/>
            </a:endParaRPr>
          </a:p>
          <a:p>
            <a:r>
              <a:rPr lang="ja-JP" altLang="en-US" dirty="0">
                <a:solidFill>
                  <a:srgbClr val="404040"/>
                </a:solidFill>
                <a:latin typeface="HGP創英角ｺﾞｼｯｸUB"/>
                <a:ea typeface="HGP創英角ｺﾞｼｯｸUB"/>
                <a:cs typeface="HGP創英角ｺﾞｼｯｸUB"/>
              </a:rPr>
              <a:t>認識の違いを小さくする</a:t>
            </a:r>
            <a:endParaRPr kumimoji="1" lang="ja-JP" altLang="en-US" dirty="0">
              <a:solidFill>
                <a:srgbClr val="404040"/>
              </a:solidFill>
              <a:latin typeface="HGP創英角ｺﾞｼｯｸUB"/>
              <a:ea typeface="HGP創英角ｺﾞｼｯｸUB"/>
              <a:cs typeface="HGP創英角ｺﾞｼｯｸUB"/>
            </a:endParaRPr>
          </a:p>
        </p:txBody>
      </p:sp>
    </p:spTree>
    <p:extLst>
      <p:ext uri="{BB962C8B-B14F-4D97-AF65-F5344CB8AC3E}">
        <p14:creationId xmlns:p14="http://schemas.microsoft.com/office/powerpoint/2010/main" val="95698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ECD6C0C-1F49-496F-A9DB-66C38AA2603A}"/>
              </a:ext>
            </a:extLst>
          </p:cNvPr>
          <p:cNvPicPr>
            <a:picLocks noChangeAspect="1"/>
          </p:cNvPicPr>
          <p:nvPr/>
        </p:nvPicPr>
        <p:blipFill>
          <a:blip r:embed="rId3"/>
          <a:stretch>
            <a:fillRect/>
          </a:stretch>
        </p:blipFill>
        <p:spPr>
          <a:xfrm>
            <a:off x="0" y="612475"/>
            <a:ext cx="9144000" cy="4531871"/>
          </a:xfrm>
          <a:prstGeom prst="rect">
            <a:avLst/>
          </a:prstGeom>
        </p:spPr>
      </p:pic>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C7F66A7-F8E4-4E4F-B9AB-6A211269DEAD}"/>
              </a:ext>
            </a:extLst>
          </p:cNvPr>
          <p:cNvSpPr/>
          <p:nvPr/>
        </p:nvSpPr>
        <p:spPr>
          <a:xfrm>
            <a:off x="0" y="-77641"/>
            <a:ext cx="5098944"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給与設計　</a:t>
            </a:r>
            <a:r>
              <a:rPr kumimoji="1"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基本コンセプト</a:t>
            </a:r>
          </a:p>
        </p:txBody>
      </p:sp>
      <p:sp>
        <p:nvSpPr>
          <p:cNvPr id="13" name="テキスト ボックス 12"/>
          <p:cNvSpPr txBox="1"/>
          <p:nvPr/>
        </p:nvSpPr>
        <p:spPr>
          <a:xfrm>
            <a:off x="3577965" y="2795512"/>
            <a:ext cx="3270762" cy="1200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a:solidFill>
                  <a:schemeClr val="tx1">
                    <a:lumMod val="75000"/>
                    <a:lumOff val="25000"/>
                  </a:schemeClr>
                </a:solidFill>
                <a:latin typeface="HGP創英角ｺﾞｼｯｸUB"/>
                <a:ea typeface="HGP創英角ｺﾞｼｯｸUB"/>
                <a:cs typeface="HGP創英角ｺﾞｼｯｸUB"/>
              </a:rPr>
              <a:t>人事評価　</a:t>
            </a:r>
            <a:r>
              <a:rPr kumimoji="1" lang="ja-JP" altLang="en-US" sz="2400" dirty="0">
                <a:solidFill>
                  <a:srgbClr val="FF0000"/>
                </a:solidFill>
                <a:latin typeface="HGP創英角ｺﾞｼｯｸUB"/>
                <a:ea typeface="HGP創英角ｺﾞｼｯｸUB"/>
                <a:cs typeface="HGP創英角ｺﾞｼｯｸUB"/>
              </a:rPr>
              <a:t>❌</a:t>
            </a:r>
            <a:endParaRPr kumimoji="1" lang="en-US" altLang="ja-JP" sz="2400" dirty="0">
              <a:solidFill>
                <a:srgbClr val="FF0000"/>
              </a:solidFill>
              <a:latin typeface="HGP創英角ｺﾞｼｯｸUB"/>
              <a:ea typeface="HGP創英角ｺﾞｼｯｸUB"/>
              <a:cs typeface="HGP創英角ｺﾞｼｯｸUB"/>
            </a:endParaRPr>
          </a:p>
          <a:p>
            <a:pPr algn="ctr"/>
            <a:endParaRPr lang="en-US" altLang="ja-JP" sz="2400" dirty="0">
              <a:solidFill>
                <a:schemeClr val="tx1">
                  <a:lumMod val="75000"/>
                  <a:lumOff val="25000"/>
                </a:schemeClr>
              </a:solidFill>
              <a:latin typeface="HGP創英角ｺﾞｼｯｸUB"/>
              <a:ea typeface="HGP創英角ｺﾞｼｯｸUB"/>
              <a:cs typeface="HGP創英角ｺﾞｼｯｸUB"/>
            </a:endParaRPr>
          </a:p>
          <a:p>
            <a:pPr algn="ctr"/>
            <a:r>
              <a:rPr kumimoji="1" lang="ja-JP" altLang="en-US" sz="2400" dirty="0">
                <a:solidFill>
                  <a:schemeClr val="tx1">
                    <a:lumMod val="75000"/>
                    <a:lumOff val="25000"/>
                  </a:schemeClr>
                </a:solidFill>
                <a:latin typeface="HGP創英角ｺﾞｼｯｸUB"/>
                <a:ea typeface="HGP創英角ｺﾞｼｯｸUB"/>
                <a:cs typeface="HGP創英角ｺﾞｼｯｸUB"/>
              </a:rPr>
              <a:t>業務（手当）評価　</a:t>
            </a:r>
            <a:r>
              <a:rPr kumimoji="1" lang="ja-JP" altLang="en-US" sz="2400" dirty="0">
                <a:solidFill>
                  <a:srgbClr val="FF0000"/>
                </a:solidFill>
                <a:latin typeface="HGP創英角ｺﾞｼｯｸUB"/>
                <a:ea typeface="HGP創英角ｺﾞｼｯｸUB"/>
                <a:cs typeface="HGP創英角ｺﾞｼｯｸUB"/>
              </a:rPr>
              <a:t>⭕️</a:t>
            </a:r>
            <a:endParaRPr kumimoji="1" lang="en-US" altLang="ja-JP" sz="2400" dirty="0">
              <a:solidFill>
                <a:srgbClr val="FF0000"/>
              </a:solidFill>
              <a:latin typeface="HGP創英角ｺﾞｼｯｸUB"/>
              <a:ea typeface="HGP創英角ｺﾞｼｯｸUB"/>
              <a:cs typeface="HGP創英角ｺﾞｼｯｸUB"/>
            </a:endParaRPr>
          </a:p>
        </p:txBody>
      </p:sp>
      <p:sp>
        <p:nvSpPr>
          <p:cNvPr id="15" name="右中かっこ 14">
            <a:extLst>
              <a:ext uri="{FF2B5EF4-FFF2-40B4-BE49-F238E27FC236}">
                <a16:creationId xmlns:a16="http://schemas.microsoft.com/office/drawing/2014/main" id="{2806F1D7-DC41-4E85-8F11-5213D7B3DF4A}"/>
              </a:ext>
            </a:extLst>
          </p:cNvPr>
          <p:cNvSpPr/>
          <p:nvPr/>
        </p:nvSpPr>
        <p:spPr>
          <a:xfrm>
            <a:off x="6881949" y="1666210"/>
            <a:ext cx="273999" cy="913469"/>
          </a:xfrm>
          <a:prstGeom prst="rightBrace">
            <a:avLst>
              <a:gd name="adj1" fmla="val 26851"/>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7155948" y="1545954"/>
            <a:ext cx="176764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a:solidFill>
                  <a:schemeClr val="tx1">
                    <a:lumMod val="75000"/>
                    <a:lumOff val="25000"/>
                  </a:schemeClr>
                </a:solidFill>
                <a:latin typeface="HGP創英角ｺﾞｼｯｸUB"/>
                <a:ea typeface="HGP創英角ｺﾞｼｯｸUB"/>
                <a:cs typeface="HGP創英角ｺﾞｼｯｸUB"/>
              </a:rPr>
              <a:t>目標の</a:t>
            </a:r>
            <a:endParaRPr kumimoji="1" lang="en-US" altLang="ja-JP" sz="2400" dirty="0">
              <a:solidFill>
                <a:schemeClr val="tx1">
                  <a:lumMod val="75000"/>
                  <a:lumOff val="25000"/>
                </a:schemeClr>
              </a:solidFill>
              <a:latin typeface="HGP創英角ｺﾞｼｯｸUB"/>
              <a:ea typeface="HGP創英角ｺﾞｼｯｸUB"/>
              <a:cs typeface="HGP創英角ｺﾞｼｯｸUB"/>
            </a:endParaRPr>
          </a:p>
          <a:p>
            <a:pPr algn="ctr"/>
            <a:r>
              <a:rPr kumimoji="1" lang="ja-JP" altLang="en-US" sz="2400" dirty="0">
                <a:solidFill>
                  <a:srgbClr val="800080"/>
                </a:solidFill>
                <a:latin typeface="HGP創英角ｺﾞｼｯｸUB"/>
                <a:ea typeface="HGP創英角ｺﾞｼｯｸUB"/>
                <a:cs typeface="HGP創英角ｺﾞｼｯｸUB"/>
              </a:rPr>
              <a:t>見える化</a:t>
            </a:r>
            <a:endParaRPr kumimoji="1" lang="en-US" altLang="ja-JP" sz="2400" dirty="0">
              <a:solidFill>
                <a:srgbClr val="800080"/>
              </a:solidFill>
              <a:latin typeface="HGP創英角ｺﾞｼｯｸUB"/>
              <a:ea typeface="HGP創英角ｺﾞｼｯｸUB"/>
              <a:cs typeface="HGP創英角ｺﾞｼｯｸUB"/>
            </a:endParaRPr>
          </a:p>
        </p:txBody>
      </p:sp>
    </p:spTree>
    <p:extLst>
      <p:ext uri="{BB962C8B-B14F-4D97-AF65-F5344CB8AC3E}">
        <p14:creationId xmlns:p14="http://schemas.microsoft.com/office/powerpoint/2010/main" val="300009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12</a:t>
            </a:fld>
            <a:endParaRPr lang="en-US"/>
          </a:p>
        </p:txBody>
      </p:sp>
      <p:sp>
        <p:nvSpPr>
          <p:cNvPr id="12" name="正方形/長方形 11">
            <a:extLst>
              <a:ext uri="{FF2B5EF4-FFF2-40B4-BE49-F238E27FC236}">
                <a16:creationId xmlns:a16="http://schemas.microsoft.com/office/drawing/2014/main" id="{BC7F66A7-F8E4-4E4F-B9AB-6A211269DEAD}"/>
              </a:ext>
            </a:extLst>
          </p:cNvPr>
          <p:cNvSpPr/>
          <p:nvPr/>
        </p:nvSpPr>
        <p:spPr>
          <a:xfrm>
            <a:off x="552758" y="1266896"/>
            <a:ext cx="8038484" cy="26097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ja-JP" altLang="en-US"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変更する部分</a:t>
            </a:r>
            <a:endPar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4493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309359" cy="523220"/>
          </a:xfrm>
          <a:prstGeom prst="rect">
            <a:avLst/>
          </a:prstGeom>
          <a:noFill/>
        </p:spPr>
        <p:txBody>
          <a:bodyPr wrap="square" rtlCol="0">
            <a:spAutoFit/>
          </a:bodyPr>
          <a:lstStyle/>
          <a:p>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72BC599-9DF5-4CCC-AB72-9ED0FFDE75DC}"/>
              </a:ext>
            </a:extLst>
          </p:cNvPr>
          <p:cNvSpPr>
            <a:spLocks noGrp="1"/>
          </p:cNvSpPr>
          <p:nvPr>
            <p:ph type="sldNum" sz="quarter" idx="12"/>
          </p:nvPr>
        </p:nvSpPr>
        <p:spPr/>
        <p:txBody>
          <a:bodyPr/>
          <a:lstStyle/>
          <a:p>
            <a:fld id="{2066355A-084C-D24E-9AD2-7E4FC41EA627}" type="slidenum">
              <a:rPr lang="en-US" smtClean="0"/>
              <a:t>13</a:t>
            </a:fld>
            <a:endParaRPr lang="en-US"/>
          </a:p>
        </p:txBody>
      </p:sp>
      <p:sp>
        <p:nvSpPr>
          <p:cNvPr id="16" name="正方形/長方形 15">
            <a:extLst>
              <a:ext uri="{FF2B5EF4-FFF2-40B4-BE49-F238E27FC236}">
                <a16:creationId xmlns:a16="http://schemas.microsoft.com/office/drawing/2014/main" id="{BC7F66A7-F8E4-4E4F-B9AB-6A211269DEAD}"/>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変更する部分</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3" name="表 3">
            <a:extLst>
              <a:ext uri="{FF2B5EF4-FFF2-40B4-BE49-F238E27FC236}">
                <a16:creationId xmlns:a16="http://schemas.microsoft.com/office/drawing/2014/main" id="{EF13CCE2-0AC5-4E54-9C24-3A8C10F0742C}"/>
              </a:ext>
            </a:extLst>
          </p:cNvPr>
          <p:cNvGraphicFramePr>
            <a:graphicFrameLocks noGrp="1"/>
          </p:cNvGraphicFramePr>
          <p:nvPr>
            <p:extLst>
              <p:ext uri="{D42A27DB-BD31-4B8C-83A1-F6EECF244321}">
                <p14:modId xmlns:p14="http://schemas.microsoft.com/office/powerpoint/2010/main" val="203104526"/>
              </p:ext>
            </p:extLst>
          </p:nvPr>
        </p:nvGraphicFramePr>
        <p:xfrm>
          <a:off x="195469" y="724691"/>
          <a:ext cx="8753061" cy="4042573"/>
        </p:xfrm>
        <a:graphic>
          <a:graphicData uri="http://schemas.openxmlformats.org/drawingml/2006/table">
            <a:tbl>
              <a:tblPr firstRow="1" bandRow="1">
                <a:tableStyleId>{5940675A-B579-460E-94D1-54222C63F5DA}</a:tableStyleId>
              </a:tblPr>
              <a:tblGrid>
                <a:gridCol w="1547192">
                  <a:extLst>
                    <a:ext uri="{9D8B030D-6E8A-4147-A177-3AD203B41FA5}">
                      <a16:colId xmlns:a16="http://schemas.microsoft.com/office/drawing/2014/main" val="242039288"/>
                    </a:ext>
                  </a:extLst>
                </a:gridCol>
                <a:gridCol w="3429000">
                  <a:extLst>
                    <a:ext uri="{9D8B030D-6E8A-4147-A177-3AD203B41FA5}">
                      <a16:colId xmlns:a16="http://schemas.microsoft.com/office/drawing/2014/main" val="214028832"/>
                    </a:ext>
                  </a:extLst>
                </a:gridCol>
                <a:gridCol w="3776869">
                  <a:extLst>
                    <a:ext uri="{9D8B030D-6E8A-4147-A177-3AD203B41FA5}">
                      <a16:colId xmlns:a16="http://schemas.microsoft.com/office/drawing/2014/main" val="3560506171"/>
                    </a:ext>
                  </a:extLst>
                </a:gridCol>
              </a:tblGrid>
              <a:tr h="605677">
                <a:tc>
                  <a:txBody>
                    <a:bodyPr/>
                    <a:lstStyle/>
                    <a:p>
                      <a:r>
                        <a:rPr kumimoji="1" lang="ja-JP" altLang="en-US" sz="1200" b="1" dirty="0"/>
                        <a:t>手当名</a:t>
                      </a:r>
                    </a:p>
                  </a:txBody>
                  <a:tcPr anchor="ctr">
                    <a:solidFill>
                      <a:schemeClr val="accent5">
                        <a:lumMod val="20000"/>
                        <a:lumOff val="80000"/>
                      </a:schemeClr>
                    </a:solidFill>
                  </a:tcPr>
                </a:tc>
                <a:tc>
                  <a:txBody>
                    <a:bodyPr/>
                    <a:lstStyle/>
                    <a:p>
                      <a:r>
                        <a:rPr kumimoji="1" lang="ja-JP" altLang="en-US" sz="1200" b="1" dirty="0"/>
                        <a:t>変更前</a:t>
                      </a:r>
                    </a:p>
                  </a:txBody>
                  <a:tcPr anchor="ctr">
                    <a:solidFill>
                      <a:schemeClr val="accent5">
                        <a:lumMod val="20000"/>
                        <a:lumOff val="80000"/>
                      </a:schemeClr>
                    </a:solidFill>
                  </a:tcPr>
                </a:tc>
                <a:tc>
                  <a:txBody>
                    <a:bodyPr/>
                    <a:lstStyle/>
                    <a:p>
                      <a:r>
                        <a:rPr kumimoji="1" lang="ja-JP" altLang="en-US" sz="1200" b="1" dirty="0"/>
                        <a:t>変更後</a:t>
                      </a:r>
                    </a:p>
                  </a:txBody>
                  <a:tcPr anchor="ctr">
                    <a:solidFill>
                      <a:schemeClr val="accent5">
                        <a:lumMod val="20000"/>
                        <a:lumOff val="80000"/>
                      </a:schemeClr>
                    </a:solidFill>
                  </a:tcPr>
                </a:tc>
                <a:extLst>
                  <a:ext uri="{0D108BD9-81ED-4DB2-BD59-A6C34878D82A}">
                    <a16:rowId xmlns:a16="http://schemas.microsoft.com/office/drawing/2014/main" val="1960884346"/>
                  </a:ext>
                </a:extLst>
              </a:tr>
              <a:tr h="1019239">
                <a:tc>
                  <a:txBody>
                    <a:bodyPr/>
                    <a:lstStyle/>
                    <a:p>
                      <a:r>
                        <a:rPr kumimoji="1" lang="ja-JP" altLang="en-US" sz="1200" dirty="0"/>
                        <a:t>住宅手当</a:t>
                      </a:r>
                    </a:p>
                  </a:txBody>
                  <a:tcPr anchor="ctr"/>
                </a:tc>
                <a:tc>
                  <a:txBody>
                    <a:bodyPr/>
                    <a:lstStyle/>
                    <a:p>
                      <a:r>
                        <a:rPr kumimoji="1" lang="ja-JP" altLang="en-US" sz="1200" dirty="0"/>
                        <a:t>正社員</a:t>
                      </a:r>
                      <a:r>
                        <a:rPr kumimoji="1" lang="en-US" altLang="ja-JP" sz="1200" dirty="0"/>
                        <a:t>16,000</a:t>
                      </a:r>
                      <a:r>
                        <a:rPr kumimoji="1" lang="ja-JP" altLang="en-US" sz="1200" dirty="0"/>
                        <a:t>円</a:t>
                      </a:r>
                      <a:r>
                        <a:rPr kumimoji="1" lang="en-US" altLang="ja-JP" sz="1200" dirty="0"/>
                        <a:t>/</a:t>
                      </a:r>
                      <a:r>
                        <a:rPr kumimoji="1" lang="ja-JP" altLang="en-US" sz="1200" dirty="0"/>
                        <a:t>月</a:t>
                      </a:r>
                      <a:br>
                        <a:rPr kumimoji="1" lang="en-US" altLang="ja-JP" sz="1200" dirty="0"/>
                      </a:br>
                      <a:endParaRPr kumimoji="1" lang="ja-JP" altLang="en-US" sz="1200" dirty="0"/>
                    </a:p>
                  </a:txBody>
                  <a:tcPr anchor="ctr"/>
                </a:tc>
                <a:tc>
                  <a:txBody>
                    <a:bodyPr/>
                    <a:lstStyle/>
                    <a:p>
                      <a:r>
                        <a:rPr kumimoji="1" lang="ja-JP" altLang="en-US" sz="1200" dirty="0"/>
                        <a:t>・家を建てた、マンションを買った際に</a:t>
                      </a:r>
                      <a:endParaRPr kumimoji="1" lang="en-US" altLang="ja-JP" sz="1200" dirty="0"/>
                    </a:p>
                    <a:p>
                      <a:r>
                        <a:rPr kumimoji="1" lang="ja-JP" altLang="en-US" sz="1200" dirty="0"/>
                        <a:t>　一時金として支給</a:t>
                      </a:r>
                      <a:endParaRPr kumimoji="1" lang="en-US" altLang="ja-JP" sz="1200" dirty="0"/>
                    </a:p>
                    <a:p>
                      <a:r>
                        <a:rPr kumimoji="1" lang="ja-JP" altLang="en-US" sz="1200" dirty="0"/>
                        <a:t>・下宿手当（通勤圏外のため市内に居住・</a:t>
                      </a:r>
                      <a:br>
                        <a:rPr kumimoji="1" lang="en-US" altLang="ja-JP" sz="1200" dirty="0"/>
                      </a:br>
                      <a:r>
                        <a:rPr kumimoji="1" lang="ja-JP" altLang="en-US" sz="1200" dirty="0"/>
                        <a:t>　　　　　　独身者のみ支給）</a:t>
                      </a:r>
                    </a:p>
                  </a:txBody>
                  <a:tcPr anchor="ctr"/>
                </a:tc>
                <a:extLst>
                  <a:ext uri="{0D108BD9-81ED-4DB2-BD59-A6C34878D82A}">
                    <a16:rowId xmlns:a16="http://schemas.microsoft.com/office/drawing/2014/main" val="989778028"/>
                  </a:ext>
                </a:extLst>
              </a:tr>
              <a:tr h="1811980">
                <a:tc>
                  <a:txBody>
                    <a:bodyPr/>
                    <a:lstStyle/>
                    <a:p>
                      <a:r>
                        <a:rPr kumimoji="1" lang="ja-JP" altLang="en-US" sz="1200" dirty="0"/>
                        <a:t>扶養手当</a:t>
                      </a:r>
                    </a:p>
                  </a:txBody>
                  <a:tcPr anchor="ctr"/>
                </a:tc>
                <a:tc>
                  <a:txBody>
                    <a:bodyPr/>
                    <a:lstStyle/>
                    <a:p>
                      <a:r>
                        <a:rPr kumimoji="1" lang="ja-JP" altLang="en-US" sz="1200" dirty="0"/>
                        <a:t>家族手当</a:t>
                      </a:r>
                      <a:r>
                        <a:rPr kumimoji="1" lang="en-US" altLang="ja-JP" sz="1200" dirty="0"/>
                        <a:t>…</a:t>
                      </a:r>
                      <a:r>
                        <a:rPr kumimoji="1" lang="ja-JP" altLang="en-US" sz="1200" dirty="0"/>
                        <a:t>配偶者手当</a:t>
                      </a:r>
                      <a:r>
                        <a:rPr kumimoji="1" lang="en-US" altLang="ja-JP" sz="1200" dirty="0"/>
                        <a:t>11,000</a:t>
                      </a:r>
                      <a:r>
                        <a:rPr kumimoji="1" lang="ja-JP" altLang="en-US" sz="1200" dirty="0"/>
                        <a:t>円</a:t>
                      </a:r>
                      <a:r>
                        <a:rPr kumimoji="1" lang="en-US" altLang="ja-JP" sz="1200" dirty="0"/>
                        <a:t>/</a:t>
                      </a:r>
                      <a:r>
                        <a:rPr kumimoji="1" lang="ja-JP" altLang="en-US" sz="1200" dirty="0"/>
                        <a:t>月</a:t>
                      </a:r>
                      <a:endParaRPr kumimoji="1" lang="en-US" altLang="ja-JP" sz="1200" dirty="0"/>
                    </a:p>
                    <a:p>
                      <a:r>
                        <a:rPr kumimoji="1" lang="ja-JP" altLang="en-US" sz="1200" dirty="0"/>
                        <a:t>扶養手当（実子・満</a:t>
                      </a:r>
                      <a:r>
                        <a:rPr kumimoji="1" lang="en-US" altLang="ja-JP" sz="1200" dirty="0"/>
                        <a:t>18</a:t>
                      </a:r>
                      <a:r>
                        <a:rPr kumimoji="1" lang="ja-JP" altLang="en-US" sz="1200" dirty="0"/>
                        <a:t>才以下）</a:t>
                      </a:r>
                      <a:endParaRPr kumimoji="1" lang="en-US" altLang="ja-JP" sz="1200" dirty="0"/>
                    </a:p>
                  </a:txBody>
                  <a:tcPr anchor="ctr"/>
                </a:tc>
                <a:tc>
                  <a:txBody>
                    <a:bodyPr/>
                    <a:lstStyle/>
                    <a:p>
                      <a:r>
                        <a:rPr kumimoji="1" lang="ja-JP" altLang="en-US" sz="1200" dirty="0"/>
                        <a:t>・扶養控除配偶者手当</a:t>
                      </a:r>
                      <a:r>
                        <a:rPr kumimoji="1" lang="en-US" altLang="ja-JP" sz="1200" dirty="0"/>
                        <a:t>…16,000</a:t>
                      </a:r>
                      <a:r>
                        <a:rPr kumimoji="1" lang="ja-JP" altLang="en-US" sz="1200" dirty="0"/>
                        <a:t>円</a:t>
                      </a:r>
                      <a:r>
                        <a:rPr kumimoji="1" lang="en-US" altLang="ja-JP" sz="1200" dirty="0"/>
                        <a:t>/</a:t>
                      </a:r>
                      <a:r>
                        <a:rPr kumimoji="1" lang="ja-JP" altLang="en-US" sz="1200" dirty="0"/>
                        <a:t>月</a:t>
                      </a:r>
                      <a:endParaRPr kumimoji="1" lang="en-US" altLang="ja-JP" sz="1200" dirty="0"/>
                    </a:p>
                    <a:p>
                      <a:r>
                        <a:rPr kumimoji="1" lang="ja-JP" altLang="en-US" sz="1200" dirty="0"/>
                        <a:t>　</a:t>
                      </a:r>
                      <a:r>
                        <a:rPr kumimoji="1" lang="en-US" altLang="ja-JP" sz="1200" dirty="0"/>
                        <a:t>※</a:t>
                      </a:r>
                      <a:r>
                        <a:rPr kumimoji="1" lang="ja-JP" altLang="en-US" sz="1200" dirty="0"/>
                        <a:t>健康保険の被扶養配偶者</a:t>
                      </a:r>
                      <a:endParaRPr kumimoji="1" lang="en-US" altLang="ja-JP" sz="1200" dirty="0"/>
                    </a:p>
                    <a:p>
                      <a:endParaRPr kumimoji="1" lang="en-US" altLang="ja-JP" sz="1200" dirty="0"/>
                    </a:p>
                    <a:p>
                      <a:r>
                        <a:rPr kumimoji="1" lang="ja-JP" altLang="en-US" sz="1200" dirty="0"/>
                        <a:t>・養育手当</a:t>
                      </a:r>
                      <a:r>
                        <a:rPr kumimoji="1" lang="en-US" altLang="ja-JP" sz="1200" dirty="0"/>
                        <a:t>…7,000</a:t>
                      </a:r>
                      <a:r>
                        <a:rPr kumimoji="1" lang="ja-JP" altLang="en-US" sz="1200" dirty="0"/>
                        <a:t>円</a:t>
                      </a:r>
                      <a:r>
                        <a:rPr kumimoji="1" lang="en-US" altLang="ja-JP" sz="1200" dirty="0"/>
                        <a:t>/</a:t>
                      </a:r>
                      <a:r>
                        <a:rPr kumimoji="1" lang="ja-JP" altLang="en-US" sz="1200" dirty="0"/>
                        <a:t>月　</a:t>
                      </a:r>
                      <a:r>
                        <a:rPr kumimoji="1" lang="en-US" altLang="ja-JP" sz="900" dirty="0"/>
                        <a:t>※</a:t>
                      </a:r>
                      <a:r>
                        <a:rPr kumimoji="1" lang="ja-JP" altLang="en-US" sz="900" dirty="0"/>
                        <a:t>満</a:t>
                      </a:r>
                      <a:r>
                        <a:rPr kumimoji="1" lang="en-US" altLang="ja-JP" sz="900" dirty="0"/>
                        <a:t>18</a:t>
                      </a:r>
                      <a:r>
                        <a:rPr kumimoji="1" lang="ja-JP" altLang="en-US" sz="900" dirty="0"/>
                        <a:t>歳以下</a:t>
                      </a:r>
                      <a:endParaRPr kumimoji="1" lang="en-US" altLang="ja-JP" sz="1200" dirty="0"/>
                    </a:p>
                    <a:p>
                      <a:endParaRPr kumimoji="1" lang="en-US" altLang="ja-JP" sz="1200" dirty="0"/>
                    </a:p>
                    <a:p>
                      <a:r>
                        <a:rPr kumimoji="1" lang="ja-JP" altLang="en-US" sz="1200" dirty="0"/>
                        <a:t>・教育手当</a:t>
                      </a:r>
                      <a:r>
                        <a:rPr kumimoji="1" lang="en-US" altLang="ja-JP" sz="1200" dirty="0"/>
                        <a:t>…13,000</a:t>
                      </a:r>
                      <a:r>
                        <a:rPr kumimoji="1" lang="ja-JP" altLang="en-US" sz="1200" dirty="0"/>
                        <a:t>円</a:t>
                      </a:r>
                      <a:r>
                        <a:rPr kumimoji="1" lang="en-US" altLang="ja-JP" sz="1200" dirty="0"/>
                        <a:t>/</a:t>
                      </a:r>
                      <a:r>
                        <a:rPr kumimoji="1" lang="ja-JP" altLang="en-US" sz="1200" dirty="0"/>
                        <a:t>月　</a:t>
                      </a:r>
                      <a:endParaRPr kumimoji="1" lang="en-US" altLang="ja-JP" sz="1200" dirty="0"/>
                    </a:p>
                    <a:p>
                      <a:r>
                        <a:rPr kumimoji="1" lang="ja-JP" altLang="en-US" sz="900" dirty="0"/>
                        <a:t>　　</a:t>
                      </a:r>
                      <a:r>
                        <a:rPr kumimoji="1" lang="en-US" altLang="ja-JP" sz="900" dirty="0"/>
                        <a:t>※</a:t>
                      </a:r>
                      <a:r>
                        <a:rPr kumimoji="1" lang="ja-JP" altLang="en-US" sz="900" dirty="0"/>
                        <a:t>健康保険の被保険者で、大学・専門学校・専修学校に</a:t>
                      </a:r>
                      <a:endParaRPr kumimoji="1" lang="en-US" altLang="ja-JP" sz="900" dirty="0"/>
                    </a:p>
                    <a:p>
                      <a:r>
                        <a:rPr kumimoji="1" lang="ja-JP" altLang="en-US" sz="900" dirty="0"/>
                        <a:t>　　　通学する子供対象・</a:t>
                      </a:r>
                      <a:r>
                        <a:rPr kumimoji="1" lang="en-US" altLang="ja-JP" sz="900" dirty="0"/>
                        <a:t>1</a:t>
                      </a:r>
                      <a:r>
                        <a:rPr kumimoji="1" lang="ja-JP" altLang="en-US" sz="900" dirty="0"/>
                        <a:t>人</a:t>
                      </a:r>
                      <a:r>
                        <a:rPr kumimoji="1" lang="en-US" altLang="ja-JP" sz="900" dirty="0"/>
                        <a:t>4</a:t>
                      </a:r>
                      <a:r>
                        <a:rPr kumimoji="1" lang="ja-JP" altLang="en-US" sz="900" dirty="0"/>
                        <a:t>年間限度</a:t>
                      </a:r>
                    </a:p>
                  </a:txBody>
                  <a:tcPr anchor="ctr"/>
                </a:tc>
                <a:extLst>
                  <a:ext uri="{0D108BD9-81ED-4DB2-BD59-A6C34878D82A}">
                    <a16:rowId xmlns:a16="http://schemas.microsoft.com/office/drawing/2014/main" val="312175071"/>
                  </a:ext>
                </a:extLst>
              </a:tr>
              <a:tr h="605677">
                <a:tc>
                  <a:txBody>
                    <a:bodyPr/>
                    <a:lstStyle/>
                    <a:p>
                      <a:r>
                        <a:rPr kumimoji="1" lang="ja-JP" altLang="en-US" sz="1200" dirty="0"/>
                        <a:t>携帯電話手当</a:t>
                      </a:r>
                    </a:p>
                  </a:txBody>
                  <a:tcPr anchor="ctr"/>
                </a:tc>
                <a:tc>
                  <a:txBody>
                    <a:bodyPr/>
                    <a:lstStyle/>
                    <a:p>
                      <a:endParaRPr kumimoji="1" lang="en-US" altLang="ja-JP" sz="1200" dirty="0"/>
                    </a:p>
                    <a:p>
                      <a:r>
                        <a:rPr kumimoji="1" lang="ja-JP" altLang="en-US" sz="1200" dirty="0"/>
                        <a:t>申請書を提出　</a:t>
                      </a:r>
                      <a:r>
                        <a:rPr kumimoji="1" lang="en-US" altLang="ja-JP" sz="1200" dirty="0"/>
                        <a:t>3,000</a:t>
                      </a:r>
                      <a:r>
                        <a:rPr kumimoji="1" lang="ja-JP" altLang="en-US" sz="1200" dirty="0"/>
                        <a:t>円</a:t>
                      </a:r>
                      <a:r>
                        <a:rPr kumimoji="1" lang="en-US" altLang="ja-JP" sz="1200" dirty="0"/>
                        <a:t>/</a:t>
                      </a:r>
                      <a:r>
                        <a:rPr kumimoji="1" lang="ja-JP" altLang="en-US" sz="1200" dirty="0"/>
                        <a:t>月</a:t>
                      </a:r>
                    </a:p>
                  </a:txBody>
                  <a:tcPr anchor="ctr"/>
                </a:tc>
                <a:tc>
                  <a:txBody>
                    <a:bodyPr/>
                    <a:lstStyle/>
                    <a:p>
                      <a:r>
                        <a:rPr kumimoji="1" lang="ja-JP" altLang="en-US" sz="1200" dirty="0"/>
                        <a:t>申請書を提出　</a:t>
                      </a:r>
                      <a:r>
                        <a:rPr kumimoji="1" lang="en-US" altLang="ja-JP" sz="1200" dirty="0"/>
                        <a:t>3,000</a:t>
                      </a:r>
                      <a:r>
                        <a:rPr kumimoji="1" lang="ja-JP" altLang="en-US" sz="1200" dirty="0"/>
                        <a:t>円</a:t>
                      </a:r>
                      <a:r>
                        <a:rPr kumimoji="1" lang="en-US" altLang="ja-JP" sz="1200" dirty="0"/>
                        <a:t>/</a:t>
                      </a:r>
                      <a:r>
                        <a:rPr kumimoji="1" lang="ja-JP" altLang="en-US" sz="1200" dirty="0"/>
                        <a:t>月</a:t>
                      </a:r>
                    </a:p>
                  </a:txBody>
                  <a:tcPr anchor="ctr"/>
                </a:tc>
                <a:extLst>
                  <a:ext uri="{0D108BD9-81ED-4DB2-BD59-A6C34878D82A}">
                    <a16:rowId xmlns:a16="http://schemas.microsoft.com/office/drawing/2014/main" val="1613422961"/>
                  </a:ext>
                </a:extLst>
              </a:tr>
            </a:tbl>
          </a:graphicData>
        </a:graphic>
      </p:graphicFrame>
    </p:spTree>
    <p:extLst>
      <p:ext uri="{BB962C8B-B14F-4D97-AF65-F5344CB8AC3E}">
        <p14:creationId xmlns:p14="http://schemas.microsoft.com/office/powerpoint/2010/main" val="45017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14</a:t>
            </a:fld>
            <a:endParaRPr lang="en-US"/>
          </a:p>
        </p:txBody>
      </p:sp>
      <p:sp>
        <p:nvSpPr>
          <p:cNvPr id="12" name="正方形/長方形 11">
            <a:extLst>
              <a:ext uri="{FF2B5EF4-FFF2-40B4-BE49-F238E27FC236}">
                <a16:creationId xmlns:a16="http://schemas.microsoft.com/office/drawing/2014/main" id="{BC7F66A7-F8E4-4E4F-B9AB-6A211269DEAD}"/>
              </a:ext>
            </a:extLst>
          </p:cNvPr>
          <p:cNvSpPr/>
          <p:nvPr/>
        </p:nvSpPr>
        <p:spPr>
          <a:xfrm>
            <a:off x="552758" y="1266896"/>
            <a:ext cx="8038484" cy="26097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ja-JP" altLang="en-US"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共通する手当</a:t>
            </a:r>
            <a:endPar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4534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15</a:t>
            </a:fld>
            <a:endParaRPr lang="en-US"/>
          </a:p>
        </p:txBody>
      </p:sp>
      <p:sp>
        <p:nvSpPr>
          <p:cNvPr id="12" name="正方形/長方形 11">
            <a:extLst>
              <a:ext uri="{FF2B5EF4-FFF2-40B4-BE49-F238E27FC236}">
                <a16:creationId xmlns:a16="http://schemas.microsoft.com/office/drawing/2014/main" id="{BC7F66A7-F8E4-4E4F-B9AB-6A211269DEAD}"/>
              </a:ext>
            </a:extLst>
          </p:cNvPr>
          <p:cNvSpPr/>
          <p:nvPr/>
        </p:nvSpPr>
        <p:spPr>
          <a:xfrm>
            <a:off x="552758" y="1266896"/>
            <a:ext cx="8038484" cy="26097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3" name="表 3">
            <a:extLst>
              <a:ext uri="{FF2B5EF4-FFF2-40B4-BE49-F238E27FC236}">
                <a16:creationId xmlns:a16="http://schemas.microsoft.com/office/drawing/2014/main" id="{7A362A6E-42D8-420A-98AB-1100DDC96E3A}"/>
              </a:ext>
            </a:extLst>
          </p:cNvPr>
          <p:cNvGraphicFramePr>
            <a:graphicFrameLocks noGrp="1"/>
          </p:cNvGraphicFramePr>
          <p:nvPr>
            <p:extLst>
              <p:ext uri="{D42A27DB-BD31-4B8C-83A1-F6EECF244321}">
                <p14:modId xmlns:p14="http://schemas.microsoft.com/office/powerpoint/2010/main" val="3918281649"/>
              </p:ext>
            </p:extLst>
          </p:nvPr>
        </p:nvGraphicFramePr>
        <p:xfrm>
          <a:off x="159025" y="1647303"/>
          <a:ext cx="8835889" cy="839014"/>
        </p:xfrm>
        <a:graphic>
          <a:graphicData uri="http://schemas.openxmlformats.org/drawingml/2006/table">
            <a:tbl>
              <a:tblPr firstRow="1" bandRow="1">
                <a:tableStyleId>{5940675A-B579-460E-94D1-54222C63F5DA}</a:tableStyleId>
              </a:tblPr>
              <a:tblGrid>
                <a:gridCol w="1341783">
                  <a:extLst>
                    <a:ext uri="{9D8B030D-6E8A-4147-A177-3AD203B41FA5}">
                      <a16:colId xmlns:a16="http://schemas.microsoft.com/office/drawing/2014/main" val="2460161455"/>
                    </a:ext>
                  </a:extLst>
                </a:gridCol>
                <a:gridCol w="526773">
                  <a:extLst>
                    <a:ext uri="{9D8B030D-6E8A-4147-A177-3AD203B41FA5}">
                      <a16:colId xmlns:a16="http://schemas.microsoft.com/office/drawing/2014/main" val="2600681320"/>
                    </a:ext>
                  </a:extLst>
                </a:gridCol>
                <a:gridCol w="1103244">
                  <a:extLst>
                    <a:ext uri="{9D8B030D-6E8A-4147-A177-3AD203B41FA5}">
                      <a16:colId xmlns:a16="http://schemas.microsoft.com/office/drawing/2014/main" val="1257689773"/>
                    </a:ext>
                  </a:extLst>
                </a:gridCol>
                <a:gridCol w="5864089">
                  <a:extLst>
                    <a:ext uri="{9D8B030D-6E8A-4147-A177-3AD203B41FA5}">
                      <a16:colId xmlns:a16="http://schemas.microsoft.com/office/drawing/2014/main" val="1894330641"/>
                    </a:ext>
                  </a:extLst>
                </a:gridCol>
              </a:tblGrid>
              <a:tr h="270917">
                <a:tc>
                  <a:txBody>
                    <a:bodyPr/>
                    <a:lstStyle/>
                    <a:p>
                      <a:pPr algn="ctr"/>
                      <a:r>
                        <a:rPr kumimoji="1" lang="ja-JP" altLang="en-US" dirty="0"/>
                        <a:t>手当項目</a:t>
                      </a:r>
                    </a:p>
                  </a:txBody>
                  <a:tcPr>
                    <a:solidFill>
                      <a:srgbClr val="FFCCFF"/>
                    </a:solidFill>
                  </a:tcPr>
                </a:tc>
                <a:tc>
                  <a:txBody>
                    <a:bodyPr/>
                    <a:lstStyle/>
                    <a:p>
                      <a:pPr algn="ctr"/>
                      <a:r>
                        <a:rPr kumimoji="1" lang="ja-JP" altLang="en-US" dirty="0"/>
                        <a:t>支給</a:t>
                      </a:r>
                    </a:p>
                  </a:txBody>
                  <a:tcPr>
                    <a:solidFill>
                      <a:srgbClr val="FFCCFF"/>
                    </a:solidFill>
                  </a:tcPr>
                </a:tc>
                <a:tc>
                  <a:txBody>
                    <a:bodyPr/>
                    <a:lstStyle/>
                    <a:p>
                      <a:pPr algn="ctr"/>
                      <a:r>
                        <a:rPr kumimoji="1" lang="ja-JP" altLang="en-US" dirty="0"/>
                        <a:t>手当名</a:t>
                      </a:r>
                    </a:p>
                  </a:txBody>
                  <a:tcPr>
                    <a:solidFill>
                      <a:srgbClr val="FFCCFF"/>
                    </a:solidFill>
                  </a:tcPr>
                </a:tc>
                <a:tc>
                  <a:txBody>
                    <a:bodyPr/>
                    <a:lstStyle/>
                    <a:p>
                      <a:r>
                        <a:rPr kumimoji="1" lang="ja-JP" altLang="en-US" dirty="0"/>
                        <a:t>内容</a:t>
                      </a:r>
                    </a:p>
                  </a:txBody>
                  <a:tcPr>
                    <a:solidFill>
                      <a:srgbClr val="FFCCFF"/>
                    </a:solidFill>
                  </a:tcPr>
                </a:tc>
                <a:extLst>
                  <a:ext uri="{0D108BD9-81ED-4DB2-BD59-A6C34878D82A}">
                    <a16:rowId xmlns:a16="http://schemas.microsoft.com/office/drawing/2014/main" val="3808011797"/>
                  </a:ext>
                </a:extLst>
              </a:tr>
              <a:tr h="270917">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資格手当</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zh-CN" altLang="en-US" sz="1100" b="0" i="0" u="none" strike="noStrike" dirty="0">
                          <a:solidFill>
                            <a:srgbClr val="000000"/>
                          </a:solidFill>
                          <a:effectLst/>
                          <a:latin typeface="游ゴシック" panose="020B0400000000000000" pitchFamily="50" charset="-128"/>
                          <a:ea typeface="游ゴシック" panose="020B0400000000000000" pitchFamily="50" charset="-128"/>
                        </a:rPr>
                        <a:t>特殊技能手当</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中継車を</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回運転するごとに</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1,000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円支給する。</a:t>
                      </a:r>
                    </a:p>
                  </a:txBody>
                  <a:tcPr marL="9525" marR="9525" marT="9525" marB="0" anchor="ctr"/>
                </a:tc>
                <a:extLst>
                  <a:ext uri="{0D108BD9-81ED-4DB2-BD59-A6C34878D82A}">
                    <a16:rowId xmlns:a16="http://schemas.microsoft.com/office/drawing/2014/main" val="628231466"/>
                  </a:ext>
                </a:extLst>
              </a:tr>
              <a:tr h="270917">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資格手当</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社会保険労務士</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社会保険労務士の資格を有する</a:t>
                      </a:r>
                    </a:p>
                  </a:txBody>
                  <a:tcPr marL="9525" marR="9525" marT="9525" marB="0" anchor="ctr"/>
                </a:tc>
                <a:extLst>
                  <a:ext uri="{0D108BD9-81ED-4DB2-BD59-A6C34878D82A}">
                    <a16:rowId xmlns:a16="http://schemas.microsoft.com/office/drawing/2014/main" val="3683753748"/>
                  </a:ext>
                </a:extLst>
              </a:tr>
            </a:tbl>
          </a:graphicData>
        </a:graphic>
      </p:graphicFrame>
      <p:sp>
        <p:nvSpPr>
          <p:cNvPr id="9" name="正方形/長方形 8">
            <a:extLst>
              <a:ext uri="{FF2B5EF4-FFF2-40B4-BE49-F238E27FC236}">
                <a16:creationId xmlns:a16="http://schemas.microsoft.com/office/drawing/2014/main" id="{EDCCD66B-6D60-4958-8D4B-0B973B029E75}"/>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共通する部分</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10" name="表 3">
            <a:extLst>
              <a:ext uri="{FF2B5EF4-FFF2-40B4-BE49-F238E27FC236}">
                <a16:creationId xmlns:a16="http://schemas.microsoft.com/office/drawing/2014/main" id="{34871C2F-1CEC-4B8C-BC89-E2364E860C13}"/>
              </a:ext>
            </a:extLst>
          </p:cNvPr>
          <p:cNvGraphicFramePr>
            <a:graphicFrameLocks noGrp="1"/>
          </p:cNvGraphicFramePr>
          <p:nvPr>
            <p:extLst>
              <p:ext uri="{D42A27DB-BD31-4B8C-83A1-F6EECF244321}">
                <p14:modId xmlns:p14="http://schemas.microsoft.com/office/powerpoint/2010/main" val="1730234617"/>
              </p:ext>
            </p:extLst>
          </p:nvPr>
        </p:nvGraphicFramePr>
        <p:xfrm>
          <a:off x="168963" y="663102"/>
          <a:ext cx="8835890" cy="904686"/>
        </p:xfrm>
        <a:graphic>
          <a:graphicData uri="http://schemas.openxmlformats.org/drawingml/2006/table">
            <a:tbl>
              <a:tblPr firstRow="1" bandRow="1">
                <a:tableStyleId>{5940675A-B579-460E-94D1-54222C63F5DA}</a:tableStyleId>
              </a:tblPr>
              <a:tblGrid>
                <a:gridCol w="1331845">
                  <a:extLst>
                    <a:ext uri="{9D8B030D-6E8A-4147-A177-3AD203B41FA5}">
                      <a16:colId xmlns:a16="http://schemas.microsoft.com/office/drawing/2014/main" val="2460161455"/>
                    </a:ext>
                  </a:extLst>
                </a:gridCol>
                <a:gridCol w="536713">
                  <a:extLst>
                    <a:ext uri="{9D8B030D-6E8A-4147-A177-3AD203B41FA5}">
                      <a16:colId xmlns:a16="http://schemas.microsoft.com/office/drawing/2014/main" val="2600681320"/>
                    </a:ext>
                  </a:extLst>
                </a:gridCol>
                <a:gridCol w="1103243">
                  <a:extLst>
                    <a:ext uri="{9D8B030D-6E8A-4147-A177-3AD203B41FA5}">
                      <a16:colId xmlns:a16="http://schemas.microsoft.com/office/drawing/2014/main" val="1257689773"/>
                    </a:ext>
                  </a:extLst>
                </a:gridCol>
                <a:gridCol w="5864089">
                  <a:extLst>
                    <a:ext uri="{9D8B030D-6E8A-4147-A177-3AD203B41FA5}">
                      <a16:colId xmlns:a16="http://schemas.microsoft.com/office/drawing/2014/main" val="1894330641"/>
                    </a:ext>
                  </a:extLst>
                </a:gridCol>
              </a:tblGrid>
              <a:tr h="275641">
                <a:tc>
                  <a:txBody>
                    <a:bodyPr/>
                    <a:lstStyle/>
                    <a:p>
                      <a:pPr algn="ctr"/>
                      <a:r>
                        <a:rPr kumimoji="1" lang="ja-JP" altLang="en-US" dirty="0">
                          <a:latin typeface="+mn-ea"/>
                          <a:ea typeface="+mn-ea"/>
                        </a:rPr>
                        <a:t>手当項目</a:t>
                      </a:r>
                    </a:p>
                  </a:txBody>
                  <a:tcPr anchor="ctr">
                    <a:solidFill>
                      <a:schemeClr val="accent5">
                        <a:lumMod val="20000"/>
                        <a:lumOff val="80000"/>
                      </a:schemeClr>
                    </a:solidFill>
                  </a:tcPr>
                </a:tc>
                <a:tc>
                  <a:txBody>
                    <a:bodyPr/>
                    <a:lstStyle/>
                    <a:p>
                      <a:pPr algn="ctr"/>
                      <a:r>
                        <a:rPr kumimoji="1" lang="ja-JP" altLang="en-US" dirty="0">
                          <a:latin typeface="+mn-ea"/>
                          <a:ea typeface="+mn-ea"/>
                        </a:rPr>
                        <a:t>支給</a:t>
                      </a:r>
                    </a:p>
                  </a:txBody>
                  <a:tcPr anchor="ctr">
                    <a:solidFill>
                      <a:schemeClr val="accent5">
                        <a:lumMod val="20000"/>
                        <a:lumOff val="80000"/>
                      </a:schemeClr>
                    </a:solidFill>
                  </a:tcPr>
                </a:tc>
                <a:tc>
                  <a:txBody>
                    <a:bodyPr/>
                    <a:lstStyle/>
                    <a:p>
                      <a:pPr algn="ctr"/>
                      <a:r>
                        <a:rPr kumimoji="1" lang="ja-JP" altLang="en-US" dirty="0">
                          <a:latin typeface="+mn-ea"/>
                          <a:ea typeface="+mn-ea"/>
                        </a:rPr>
                        <a:t>手当名</a:t>
                      </a:r>
                    </a:p>
                  </a:txBody>
                  <a:tcPr anchor="ctr">
                    <a:solidFill>
                      <a:schemeClr val="accent5">
                        <a:lumMod val="20000"/>
                        <a:lumOff val="80000"/>
                      </a:schemeClr>
                    </a:solidFill>
                  </a:tcPr>
                </a:tc>
                <a:tc>
                  <a:txBody>
                    <a:bodyPr/>
                    <a:lstStyle/>
                    <a:p>
                      <a:r>
                        <a:rPr kumimoji="1" lang="ja-JP" altLang="en-US" dirty="0"/>
                        <a:t>内容</a:t>
                      </a:r>
                    </a:p>
                  </a:txBody>
                  <a:tcPr anchor="ctr">
                    <a:solidFill>
                      <a:schemeClr val="accent5">
                        <a:lumMod val="20000"/>
                        <a:lumOff val="80000"/>
                      </a:schemeClr>
                    </a:solidFill>
                  </a:tcPr>
                </a:tc>
                <a:extLst>
                  <a:ext uri="{0D108BD9-81ED-4DB2-BD59-A6C34878D82A}">
                    <a16:rowId xmlns:a16="http://schemas.microsoft.com/office/drawing/2014/main" val="3808011797"/>
                  </a:ext>
                </a:extLst>
              </a:tr>
              <a:tr h="310492">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年齢給</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年齢給</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昇給日における満年齢に応じて支給</a:t>
                      </a:r>
                    </a:p>
                  </a:txBody>
                  <a:tcPr marL="9525" marR="9525" marT="9525" marB="0" anchor="ctr"/>
                </a:tc>
                <a:extLst>
                  <a:ext uri="{0D108BD9-81ED-4DB2-BD59-A6C34878D82A}">
                    <a16:rowId xmlns:a16="http://schemas.microsoft.com/office/drawing/2014/main" val="461531749"/>
                  </a:ext>
                </a:extLst>
              </a:tr>
              <a:tr h="297014">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経験給</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経験給</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経験に応じて支給</a:t>
                      </a:r>
                    </a:p>
                  </a:txBody>
                  <a:tcPr marL="9525" marR="9525" marT="9525" marB="0" anchor="ctr"/>
                </a:tc>
                <a:extLst>
                  <a:ext uri="{0D108BD9-81ED-4DB2-BD59-A6C34878D82A}">
                    <a16:rowId xmlns:a16="http://schemas.microsoft.com/office/drawing/2014/main" val="947815597"/>
                  </a:ext>
                </a:extLst>
              </a:tr>
            </a:tbl>
          </a:graphicData>
        </a:graphic>
      </p:graphicFrame>
      <p:graphicFrame>
        <p:nvGraphicFramePr>
          <p:cNvPr id="13" name="表 3">
            <a:extLst>
              <a:ext uri="{FF2B5EF4-FFF2-40B4-BE49-F238E27FC236}">
                <a16:creationId xmlns:a16="http://schemas.microsoft.com/office/drawing/2014/main" id="{CCA66CAF-8888-4B93-BBAF-ACDEEE4386FD}"/>
              </a:ext>
            </a:extLst>
          </p:cNvPr>
          <p:cNvGraphicFramePr>
            <a:graphicFrameLocks noGrp="1"/>
          </p:cNvGraphicFramePr>
          <p:nvPr>
            <p:extLst>
              <p:ext uri="{D42A27DB-BD31-4B8C-83A1-F6EECF244321}">
                <p14:modId xmlns:p14="http://schemas.microsoft.com/office/powerpoint/2010/main" val="733505035"/>
              </p:ext>
            </p:extLst>
          </p:nvPr>
        </p:nvGraphicFramePr>
        <p:xfrm>
          <a:off x="159025" y="2565832"/>
          <a:ext cx="8835890" cy="2489598"/>
        </p:xfrm>
        <a:graphic>
          <a:graphicData uri="http://schemas.openxmlformats.org/drawingml/2006/table">
            <a:tbl>
              <a:tblPr firstRow="1" bandRow="1">
                <a:tableStyleId>{5940675A-B579-460E-94D1-54222C63F5DA}</a:tableStyleId>
              </a:tblPr>
              <a:tblGrid>
                <a:gridCol w="1341784">
                  <a:extLst>
                    <a:ext uri="{9D8B030D-6E8A-4147-A177-3AD203B41FA5}">
                      <a16:colId xmlns:a16="http://schemas.microsoft.com/office/drawing/2014/main" val="2460161455"/>
                    </a:ext>
                  </a:extLst>
                </a:gridCol>
                <a:gridCol w="531745">
                  <a:extLst>
                    <a:ext uri="{9D8B030D-6E8A-4147-A177-3AD203B41FA5}">
                      <a16:colId xmlns:a16="http://schemas.microsoft.com/office/drawing/2014/main" val="2600681320"/>
                    </a:ext>
                  </a:extLst>
                </a:gridCol>
                <a:gridCol w="1098272">
                  <a:extLst>
                    <a:ext uri="{9D8B030D-6E8A-4147-A177-3AD203B41FA5}">
                      <a16:colId xmlns:a16="http://schemas.microsoft.com/office/drawing/2014/main" val="1257689773"/>
                    </a:ext>
                  </a:extLst>
                </a:gridCol>
                <a:gridCol w="5864089">
                  <a:extLst>
                    <a:ext uri="{9D8B030D-6E8A-4147-A177-3AD203B41FA5}">
                      <a16:colId xmlns:a16="http://schemas.microsoft.com/office/drawing/2014/main" val="1894330641"/>
                    </a:ext>
                  </a:extLst>
                </a:gridCol>
              </a:tblGrid>
              <a:tr h="282858">
                <a:tc>
                  <a:txBody>
                    <a:bodyPr/>
                    <a:lstStyle/>
                    <a:p>
                      <a:pPr algn="ctr"/>
                      <a:r>
                        <a:rPr kumimoji="1" lang="ja-JP" altLang="en-US" dirty="0">
                          <a:latin typeface="+mn-ea"/>
                          <a:ea typeface="+mn-ea"/>
                        </a:rPr>
                        <a:t>手当項目</a:t>
                      </a:r>
                    </a:p>
                  </a:txBody>
                  <a:tcPr anchor="ctr">
                    <a:solidFill>
                      <a:srgbClr val="FFFFCC"/>
                    </a:solidFill>
                  </a:tcPr>
                </a:tc>
                <a:tc>
                  <a:txBody>
                    <a:bodyPr/>
                    <a:lstStyle/>
                    <a:p>
                      <a:pPr algn="ctr"/>
                      <a:r>
                        <a:rPr kumimoji="1" lang="ja-JP" altLang="en-US" dirty="0">
                          <a:latin typeface="+mn-ea"/>
                          <a:ea typeface="+mn-ea"/>
                        </a:rPr>
                        <a:t>支給</a:t>
                      </a:r>
                    </a:p>
                  </a:txBody>
                  <a:tcPr anchor="ctr">
                    <a:solidFill>
                      <a:srgbClr val="FFFFCC"/>
                    </a:solidFill>
                  </a:tcPr>
                </a:tc>
                <a:tc>
                  <a:txBody>
                    <a:bodyPr/>
                    <a:lstStyle/>
                    <a:p>
                      <a:pPr algn="ctr"/>
                      <a:r>
                        <a:rPr kumimoji="1" lang="ja-JP" altLang="en-US" dirty="0">
                          <a:latin typeface="+mn-ea"/>
                          <a:ea typeface="+mn-ea"/>
                        </a:rPr>
                        <a:t>手当名</a:t>
                      </a:r>
                    </a:p>
                  </a:txBody>
                  <a:tcPr anchor="ctr">
                    <a:solidFill>
                      <a:srgbClr val="FFFFCC"/>
                    </a:solidFill>
                  </a:tcPr>
                </a:tc>
                <a:tc>
                  <a:txBody>
                    <a:bodyPr/>
                    <a:lstStyle/>
                    <a:p>
                      <a:r>
                        <a:rPr kumimoji="1" lang="ja-JP" altLang="en-US" dirty="0"/>
                        <a:t>内容</a:t>
                      </a:r>
                    </a:p>
                  </a:txBody>
                  <a:tcPr anchor="ctr">
                    <a:solidFill>
                      <a:srgbClr val="FFFFCC"/>
                    </a:solidFill>
                  </a:tcPr>
                </a:tc>
                <a:extLst>
                  <a:ext uri="{0D108BD9-81ED-4DB2-BD59-A6C34878D82A}">
                    <a16:rowId xmlns:a16="http://schemas.microsoft.com/office/drawing/2014/main" val="3808011797"/>
                  </a:ext>
                </a:extLst>
              </a:tr>
              <a:tr h="425133">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職務手当</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本部長</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本部長になるには、社長が認めた者がなる。本部ごとの全てに関する権限を有する。</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部長の査定を行う。</a:t>
                      </a:r>
                    </a:p>
                  </a:txBody>
                  <a:tcPr marL="9525" marR="9525" marT="9525" marB="0" anchor="ctr"/>
                </a:tc>
                <a:extLst>
                  <a:ext uri="{0D108BD9-81ED-4DB2-BD59-A6C34878D82A}">
                    <a16:rowId xmlns:a16="http://schemas.microsoft.com/office/drawing/2014/main" val="4215203688"/>
                  </a:ext>
                </a:extLst>
              </a:tr>
              <a:tr h="530044">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職務手当</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部長</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本部長の補佐・サポートを行う。部長になるには、本部長の推薦を社長に提出し、</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社長が認めた者がなる。営業から制作への許可・内部発注か外部発注に関する権限を有する。部下の査定を行う。</a:t>
                      </a:r>
                    </a:p>
                  </a:txBody>
                  <a:tcPr marL="9525" marR="9525" marT="9525" marB="0" anchor="ctr"/>
                </a:tc>
                <a:extLst>
                  <a:ext uri="{0D108BD9-81ED-4DB2-BD59-A6C34878D82A}">
                    <a16:rowId xmlns:a16="http://schemas.microsoft.com/office/drawing/2014/main" val="2535998158"/>
                  </a:ext>
                </a:extLst>
              </a:tr>
              <a:tr h="420885">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職務手当</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副部長</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部長の補佐・サポートを行う。副部長になるには、部長の推薦を社長に提出し、</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社長が認めた者がなる。</a:t>
                      </a:r>
                    </a:p>
                  </a:txBody>
                  <a:tcPr marL="9525" marR="9525" marT="9525" marB="0" anchor="ctr"/>
                </a:tc>
                <a:extLst>
                  <a:ext uri="{0D108BD9-81ED-4DB2-BD59-A6C34878D82A}">
                    <a16:rowId xmlns:a16="http://schemas.microsoft.com/office/drawing/2014/main" val="3661264640"/>
                  </a:ext>
                </a:extLst>
              </a:tr>
              <a:tr h="406153">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職務手当</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主任</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副部長の補佐・サポートを行う。主任になるには、副部長の推薦を社長に提出し、</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社長が認めた者がなる。</a:t>
                      </a:r>
                    </a:p>
                  </a:txBody>
                  <a:tcPr marL="9525" marR="9525" marT="9525" marB="0" anchor="ctr"/>
                </a:tc>
                <a:extLst>
                  <a:ext uri="{0D108BD9-81ED-4DB2-BD59-A6C34878D82A}">
                    <a16:rowId xmlns:a16="http://schemas.microsoft.com/office/drawing/2014/main" val="2940371876"/>
                  </a:ext>
                </a:extLst>
              </a:tr>
              <a:tr h="410203">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職務手当</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異動手当</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異動した者に支給する手当。</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年をめどに段階的に減額する。</a:t>
                      </a:r>
                    </a:p>
                  </a:txBody>
                  <a:tcPr marL="9525" marR="9525" marT="9525" marB="0" anchor="ctr"/>
                </a:tc>
                <a:extLst>
                  <a:ext uri="{0D108BD9-81ED-4DB2-BD59-A6C34878D82A}">
                    <a16:rowId xmlns:a16="http://schemas.microsoft.com/office/drawing/2014/main" val="1870136288"/>
                  </a:ext>
                </a:extLst>
              </a:tr>
            </a:tbl>
          </a:graphicData>
        </a:graphic>
      </p:graphicFrame>
    </p:spTree>
    <p:extLst>
      <p:ext uri="{BB962C8B-B14F-4D97-AF65-F5344CB8AC3E}">
        <p14:creationId xmlns:p14="http://schemas.microsoft.com/office/powerpoint/2010/main" val="850215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16</a:t>
            </a:fld>
            <a:endParaRPr lang="en-US"/>
          </a:p>
        </p:txBody>
      </p:sp>
      <p:sp>
        <p:nvSpPr>
          <p:cNvPr id="12" name="正方形/長方形 11">
            <a:extLst>
              <a:ext uri="{FF2B5EF4-FFF2-40B4-BE49-F238E27FC236}">
                <a16:creationId xmlns:a16="http://schemas.microsoft.com/office/drawing/2014/main" id="{BC7F66A7-F8E4-4E4F-B9AB-6A211269DEAD}"/>
              </a:ext>
            </a:extLst>
          </p:cNvPr>
          <p:cNvSpPr/>
          <p:nvPr/>
        </p:nvSpPr>
        <p:spPr>
          <a:xfrm>
            <a:off x="552758" y="1266896"/>
            <a:ext cx="8038484" cy="26097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3" name="表 3">
            <a:extLst>
              <a:ext uri="{FF2B5EF4-FFF2-40B4-BE49-F238E27FC236}">
                <a16:creationId xmlns:a16="http://schemas.microsoft.com/office/drawing/2014/main" id="{7A362A6E-42D8-420A-98AB-1100DDC96E3A}"/>
              </a:ext>
            </a:extLst>
          </p:cNvPr>
          <p:cNvGraphicFramePr>
            <a:graphicFrameLocks noGrp="1"/>
          </p:cNvGraphicFramePr>
          <p:nvPr>
            <p:extLst>
              <p:ext uri="{D42A27DB-BD31-4B8C-83A1-F6EECF244321}">
                <p14:modId xmlns:p14="http://schemas.microsoft.com/office/powerpoint/2010/main" val="2907327500"/>
              </p:ext>
            </p:extLst>
          </p:nvPr>
        </p:nvGraphicFramePr>
        <p:xfrm>
          <a:off x="79513" y="662170"/>
          <a:ext cx="8994915" cy="4428633"/>
        </p:xfrm>
        <a:graphic>
          <a:graphicData uri="http://schemas.openxmlformats.org/drawingml/2006/table">
            <a:tbl>
              <a:tblPr firstRow="1" bandRow="1">
                <a:tableStyleId>{5940675A-B579-460E-94D1-54222C63F5DA}</a:tableStyleId>
              </a:tblPr>
              <a:tblGrid>
                <a:gridCol w="1340638">
                  <a:extLst>
                    <a:ext uri="{9D8B030D-6E8A-4147-A177-3AD203B41FA5}">
                      <a16:colId xmlns:a16="http://schemas.microsoft.com/office/drawing/2014/main" val="2460161455"/>
                    </a:ext>
                  </a:extLst>
                </a:gridCol>
                <a:gridCol w="566610">
                  <a:extLst>
                    <a:ext uri="{9D8B030D-6E8A-4147-A177-3AD203B41FA5}">
                      <a16:colId xmlns:a16="http://schemas.microsoft.com/office/drawing/2014/main" val="2600681320"/>
                    </a:ext>
                  </a:extLst>
                </a:gridCol>
                <a:gridCol w="890385">
                  <a:extLst>
                    <a:ext uri="{9D8B030D-6E8A-4147-A177-3AD203B41FA5}">
                      <a16:colId xmlns:a16="http://schemas.microsoft.com/office/drawing/2014/main" val="1257689773"/>
                    </a:ext>
                  </a:extLst>
                </a:gridCol>
                <a:gridCol w="6197282">
                  <a:extLst>
                    <a:ext uri="{9D8B030D-6E8A-4147-A177-3AD203B41FA5}">
                      <a16:colId xmlns:a16="http://schemas.microsoft.com/office/drawing/2014/main" val="1894330641"/>
                    </a:ext>
                  </a:extLst>
                </a:gridCol>
              </a:tblGrid>
              <a:tr h="340222">
                <a:tc>
                  <a:txBody>
                    <a:bodyPr/>
                    <a:lstStyle/>
                    <a:p>
                      <a:pPr algn="ctr"/>
                      <a:r>
                        <a:rPr kumimoji="1" lang="ja-JP" altLang="en-US" dirty="0">
                          <a:latin typeface="+mn-ea"/>
                          <a:ea typeface="+mn-ea"/>
                        </a:rPr>
                        <a:t>手当項目</a:t>
                      </a:r>
                    </a:p>
                  </a:txBody>
                  <a:tcPr>
                    <a:solidFill>
                      <a:schemeClr val="accent6">
                        <a:lumMod val="20000"/>
                        <a:lumOff val="80000"/>
                      </a:schemeClr>
                    </a:solidFill>
                  </a:tcPr>
                </a:tc>
                <a:tc>
                  <a:txBody>
                    <a:bodyPr/>
                    <a:lstStyle/>
                    <a:p>
                      <a:pPr algn="ctr"/>
                      <a:r>
                        <a:rPr kumimoji="1" lang="ja-JP" altLang="en-US" dirty="0">
                          <a:latin typeface="+mn-ea"/>
                          <a:ea typeface="+mn-ea"/>
                        </a:rPr>
                        <a:t>支給</a:t>
                      </a:r>
                    </a:p>
                  </a:txBody>
                  <a:tcPr>
                    <a:solidFill>
                      <a:schemeClr val="accent6">
                        <a:lumMod val="20000"/>
                        <a:lumOff val="80000"/>
                      </a:schemeClr>
                    </a:solidFill>
                  </a:tcPr>
                </a:tc>
                <a:tc>
                  <a:txBody>
                    <a:bodyPr/>
                    <a:lstStyle/>
                    <a:p>
                      <a:pPr algn="ctr"/>
                      <a:endParaRPr kumimoji="1" lang="ja-JP" altLang="en-US" dirty="0">
                        <a:latin typeface="+mn-ea"/>
                        <a:ea typeface="+mn-ea"/>
                      </a:endParaRPr>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3808011797"/>
                  </a:ext>
                </a:extLst>
              </a:tr>
              <a:tr h="564955">
                <a:tc>
                  <a:txBody>
                    <a:bodyPr/>
                    <a:lstStyle/>
                    <a:p>
                      <a:pPr algn="ctr" fontAlgn="ctr"/>
                      <a:r>
                        <a:rPr lang="ja-JP" altLang="en-US" sz="1000" b="0" u="none" strike="noStrike" dirty="0">
                          <a:solidFill>
                            <a:srgbClr val="000000"/>
                          </a:solidFill>
                          <a:effectLst/>
                          <a:latin typeface="+mn-ea"/>
                          <a:ea typeface="+mn-ea"/>
                        </a:rPr>
                        <a:t>インセンティブ手当</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a:solidFill>
                            <a:srgbClr val="000000"/>
                          </a:solidFill>
                          <a:effectLst/>
                          <a:latin typeface="+mn-ea"/>
                          <a:ea typeface="+mn-ea"/>
                        </a:rPr>
                        <a:t>給与</a:t>
                      </a:r>
                      <a:endParaRPr lang="ja-JP" altLang="en-US" sz="10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dirty="0">
                          <a:solidFill>
                            <a:srgbClr val="000000"/>
                          </a:solidFill>
                          <a:effectLst/>
                          <a:latin typeface="+mn-ea"/>
                          <a:ea typeface="+mn-ea"/>
                        </a:rPr>
                        <a:t>危険手当</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000" b="0" u="none" strike="noStrike" dirty="0">
                          <a:solidFill>
                            <a:srgbClr val="000000"/>
                          </a:solidFill>
                          <a:effectLst/>
                        </a:rPr>
                        <a:t>航空機撮影、水中撮影、雪山遭難取材等危険を伴う業務に対して支給する。</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危険①（航空機・水中：</a:t>
                      </a:r>
                      <a:r>
                        <a:rPr lang="en-US" altLang="ja-JP" sz="1000" b="0" u="none" strike="noStrike" dirty="0">
                          <a:solidFill>
                            <a:srgbClr val="000000"/>
                          </a:solidFill>
                          <a:effectLst/>
                        </a:rPr>
                        <a:t>2,400</a:t>
                      </a:r>
                      <a:r>
                        <a:rPr lang="ja-JP" altLang="en-US" sz="1000" b="0" u="none" strike="noStrike" dirty="0">
                          <a:solidFill>
                            <a:srgbClr val="000000"/>
                          </a:solidFill>
                          <a:effectLst/>
                        </a:rPr>
                        <a:t>円</a:t>
                      </a:r>
                      <a:r>
                        <a:rPr lang="en-US" altLang="ja-JP" sz="1000" b="0" u="none" strike="noStrike" dirty="0">
                          <a:solidFill>
                            <a:srgbClr val="000000"/>
                          </a:solidFill>
                          <a:effectLst/>
                        </a:rPr>
                        <a:t>/</a:t>
                      </a:r>
                      <a:r>
                        <a:rPr lang="ja-JP" altLang="en-US" sz="1000" b="0" u="none" strike="noStrike" dirty="0">
                          <a:solidFill>
                            <a:srgbClr val="000000"/>
                          </a:solidFill>
                          <a:effectLst/>
                        </a:rPr>
                        <a:t>日）危険②（高所・被災地等：</a:t>
                      </a:r>
                      <a:r>
                        <a:rPr lang="en-US" altLang="ja-JP" sz="1000" b="0" u="none" strike="noStrike" dirty="0">
                          <a:solidFill>
                            <a:srgbClr val="000000"/>
                          </a:solidFill>
                          <a:effectLst/>
                        </a:rPr>
                        <a:t>1,040</a:t>
                      </a:r>
                      <a:r>
                        <a:rPr lang="ja-JP" altLang="en-US" sz="1000" b="0" u="none" strike="noStrike" dirty="0">
                          <a:solidFill>
                            <a:srgbClr val="000000"/>
                          </a:solidFill>
                          <a:effectLst/>
                        </a:rPr>
                        <a:t>円</a:t>
                      </a:r>
                      <a:r>
                        <a:rPr lang="en-US" altLang="ja-JP" sz="1000" b="0" u="none" strike="noStrike" dirty="0">
                          <a:solidFill>
                            <a:srgbClr val="000000"/>
                          </a:solidFill>
                          <a:effectLst/>
                        </a:rPr>
                        <a:t>/</a:t>
                      </a:r>
                      <a:r>
                        <a:rPr lang="ja-JP" altLang="en-US" sz="1000" b="0" u="none" strike="noStrike" dirty="0">
                          <a:solidFill>
                            <a:srgbClr val="000000"/>
                          </a:solidFill>
                          <a:effectLst/>
                        </a:rPr>
                        <a:t>日）</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61531749"/>
                  </a:ext>
                </a:extLst>
              </a:tr>
              <a:tr h="908272">
                <a:tc>
                  <a:txBody>
                    <a:bodyPr/>
                    <a:lstStyle/>
                    <a:p>
                      <a:pPr algn="ctr" fontAlgn="ctr"/>
                      <a:r>
                        <a:rPr lang="ja-JP" altLang="en-US" sz="1000" b="0" u="none" strike="noStrike" dirty="0">
                          <a:solidFill>
                            <a:srgbClr val="000000"/>
                          </a:solidFill>
                          <a:effectLst/>
                          <a:latin typeface="+mn-ea"/>
                          <a:ea typeface="+mn-ea"/>
                        </a:rPr>
                        <a:t>インセンティブ手当</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dirty="0">
                          <a:solidFill>
                            <a:srgbClr val="000000"/>
                          </a:solidFill>
                          <a:effectLst/>
                          <a:latin typeface="+mn-ea"/>
                          <a:ea typeface="+mn-ea"/>
                        </a:rPr>
                        <a:t>給与</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000" b="0" i="0" u="none" strike="noStrike" dirty="0">
                          <a:solidFill>
                            <a:srgbClr val="000000"/>
                          </a:solidFill>
                          <a:effectLst/>
                          <a:latin typeface="+mn-lt"/>
                          <a:ea typeface="+mn-ea"/>
                        </a:rPr>
                        <a:t>資格取得</a:t>
                      </a:r>
                      <a:endParaRPr lang="en-US" altLang="ja-JP" sz="1000" b="0" i="0" u="none" strike="noStrike" dirty="0">
                        <a:solidFill>
                          <a:srgbClr val="000000"/>
                        </a:solidFill>
                        <a:effectLst/>
                        <a:latin typeface="+mn-lt"/>
                        <a:ea typeface="+mn-ea"/>
                      </a:endParaRPr>
                    </a:p>
                    <a:p>
                      <a:pPr algn="ctr" fontAlgn="ctr"/>
                      <a:r>
                        <a:rPr lang="ja-JP" altLang="en-US" sz="1000" b="0" i="0" u="none" strike="noStrike" dirty="0">
                          <a:solidFill>
                            <a:srgbClr val="000000"/>
                          </a:solidFill>
                          <a:effectLst/>
                          <a:latin typeface="+mn-lt"/>
                          <a:ea typeface="+mn-ea"/>
                        </a:rPr>
                        <a:t>支援</a:t>
                      </a:r>
                      <a:endParaRPr lang="zh-TW" altLang="en-US" sz="1000" b="0" i="0" u="none" strike="noStrike" dirty="0">
                        <a:solidFill>
                          <a:srgbClr val="000000"/>
                        </a:solidFill>
                        <a:effectLst/>
                        <a:latin typeface="+mn-lt"/>
                        <a:ea typeface="+mn-ea"/>
                      </a:endParaRPr>
                    </a:p>
                  </a:txBody>
                  <a:tcPr marL="9525" marR="9525" marT="9525" marB="0" anchor="ctr"/>
                </a:tc>
                <a:tc>
                  <a:txBody>
                    <a:bodyPr/>
                    <a:lstStyle/>
                    <a:p>
                      <a:pPr algn="l" fontAlgn="ctr"/>
                      <a:r>
                        <a:rPr lang="ja-JP" altLang="en-US" sz="1000" b="0" u="none" strike="noStrike" dirty="0">
                          <a:solidFill>
                            <a:srgbClr val="000000"/>
                          </a:solidFill>
                          <a:effectLst/>
                        </a:rPr>
                        <a:t>仕事の業務に関するキャリアアップのための資格取得を支援する目的で設定（会社が認めるものに限定）。</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受験料の半額を負担。（上限</a:t>
                      </a:r>
                      <a:r>
                        <a:rPr lang="en-US" altLang="ja-JP" sz="1000" b="0" u="none" strike="noStrike" dirty="0">
                          <a:solidFill>
                            <a:srgbClr val="000000"/>
                          </a:solidFill>
                          <a:effectLst/>
                        </a:rPr>
                        <a:t>1</a:t>
                      </a:r>
                      <a:r>
                        <a:rPr lang="ja-JP" altLang="en-US" sz="1000" b="0" u="none" strike="noStrike" dirty="0">
                          <a:solidFill>
                            <a:srgbClr val="000000"/>
                          </a:solidFill>
                          <a:effectLst/>
                        </a:rPr>
                        <a:t>万円まで）更新料についても年</a:t>
                      </a:r>
                      <a:r>
                        <a:rPr lang="en-US" altLang="ja-JP" sz="1000" b="0" u="none" strike="noStrike" dirty="0">
                          <a:solidFill>
                            <a:srgbClr val="000000"/>
                          </a:solidFill>
                          <a:effectLst/>
                        </a:rPr>
                        <a:t>1</a:t>
                      </a:r>
                      <a:r>
                        <a:rPr lang="ja-JP" altLang="en-US" sz="1000" b="0" u="none" strike="noStrike" dirty="0">
                          <a:solidFill>
                            <a:srgbClr val="000000"/>
                          </a:solidFill>
                          <a:effectLst/>
                        </a:rPr>
                        <a:t>回支給する。</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任意研修にも積極的に参加、前向きに研究、勉強している。</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セミナーの報告書・受講証明書を都度提出することが必要。</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47815597"/>
                  </a:ext>
                </a:extLst>
              </a:tr>
              <a:tr h="278172">
                <a:tc>
                  <a:txBody>
                    <a:bodyPr/>
                    <a:lstStyle/>
                    <a:p>
                      <a:pPr algn="ctr" fontAlgn="ctr"/>
                      <a:r>
                        <a:rPr lang="ja-JP" altLang="en-US" sz="1000" b="0" u="none" strike="noStrike" dirty="0">
                          <a:solidFill>
                            <a:srgbClr val="000000"/>
                          </a:solidFill>
                          <a:effectLst/>
                          <a:latin typeface="+mn-ea"/>
                          <a:ea typeface="+mn-ea"/>
                        </a:rPr>
                        <a:t>インセンティブ手当</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a:solidFill>
                            <a:srgbClr val="000000"/>
                          </a:solidFill>
                          <a:effectLst/>
                          <a:latin typeface="+mn-ea"/>
                          <a:ea typeface="+mn-ea"/>
                        </a:rPr>
                        <a:t>給与</a:t>
                      </a:r>
                      <a:endParaRPr lang="ja-JP" altLang="en-US" sz="10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dirty="0">
                          <a:solidFill>
                            <a:srgbClr val="000000"/>
                          </a:solidFill>
                          <a:effectLst/>
                          <a:latin typeface="+mn-ea"/>
                          <a:ea typeface="+mn-ea"/>
                        </a:rPr>
                        <a:t>年末年始</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l" fontAlgn="ctr"/>
                      <a:r>
                        <a:rPr lang="en-US" altLang="ja-JP" sz="1000" b="0" u="none" strike="noStrike" dirty="0">
                          <a:solidFill>
                            <a:srgbClr val="000000"/>
                          </a:solidFill>
                          <a:effectLst/>
                        </a:rPr>
                        <a:t>12/31</a:t>
                      </a:r>
                      <a:r>
                        <a:rPr lang="ja-JP" altLang="en-US" sz="1000" b="0" u="none" strike="noStrike" dirty="0">
                          <a:solidFill>
                            <a:srgbClr val="000000"/>
                          </a:solidFill>
                          <a:effectLst/>
                        </a:rPr>
                        <a:t>～</a:t>
                      </a:r>
                      <a:r>
                        <a:rPr lang="en-US" altLang="ja-JP" sz="1000" b="0" u="none" strike="noStrike" dirty="0">
                          <a:solidFill>
                            <a:srgbClr val="000000"/>
                          </a:solidFill>
                          <a:effectLst/>
                        </a:rPr>
                        <a:t>1/3</a:t>
                      </a:r>
                      <a:r>
                        <a:rPr lang="ja-JP" altLang="en-US" sz="1000" b="0" u="none" strike="noStrike" dirty="0">
                          <a:solidFill>
                            <a:srgbClr val="000000"/>
                          </a:solidFill>
                          <a:effectLst/>
                        </a:rPr>
                        <a:t>までに出勤した者に支給する。</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15203688"/>
                  </a:ext>
                </a:extLst>
              </a:tr>
              <a:tr h="278172">
                <a:tc>
                  <a:txBody>
                    <a:bodyPr/>
                    <a:lstStyle/>
                    <a:p>
                      <a:pPr algn="ctr" fontAlgn="ctr"/>
                      <a:r>
                        <a:rPr lang="ja-JP" altLang="en-US" sz="1000" b="0" u="none" strike="noStrike">
                          <a:solidFill>
                            <a:srgbClr val="000000"/>
                          </a:solidFill>
                          <a:effectLst/>
                          <a:latin typeface="+mn-ea"/>
                          <a:ea typeface="+mn-ea"/>
                        </a:rPr>
                        <a:t>インセンティブ手当</a:t>
                      </a:r>
                      <a:endParaRPr lang="ja-JP" altLang="en-US" sz="10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dirty="0">
                          <a:solidFill>
                            <a:srgbClr val="000000"/>
                          </a:solidFill>
                          <a:effectLst/>
                          <a:latin typeface="+mn-ea"/>
                          <a:ea typeface="+mn-ea"/>
                        </a:rPr>
                        <a:t>給与</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dirty="0">
                          <a:solidFill>
                            <a:srgbClr val="000000"/>
                          </a:solidFill>
                          <a:effectLst/>
                          <a:latin typeface="+mn-ea"/>
                          <a:ea typeface="+mn-ea"/>
                        </a:rPr>
                        <a:t>期日厳守</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000" b="0" u="none" strike="noStrike" dirty="0">
                          <a:solidFill>
                            <a:srgbClr val="000000"/>
                          </a:solidFill>
                          <a:effectLst/>
                        </a:rPr>
                        <a:t>提出物の期日厳守。</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35998158"/>
                  </a:ext>
                </a:extLst>
              </a:tr>
              <a:tr h="974449">
                <a:tc>
                  <a:txBody>
                    <a:bodyPr/>
                    <a:lstStyle/>
                    <a:p>
                      <a:pPr algn="ctr" fontAlgn="ctr"/>
                      <a:r>
                        <a:rPr lang="ja-JP" altLang="en-US" sz="1000" b="0" u="none" strike="noStrike">
                          <a:solidFill>
                            <a:srgbClr val="000000"/>
                          </a:solidFill>
                          <a:effectLst/>
                          <a:latin typeface="+mn-ea"/>
                          <a:ea typeface="+mn-ea"/>
                        </a:rPr>
                        <a:t>インセンティブ手当</a:t>
                      </a:r>
                      <a:endParaRPr lang="ja-JP" altLang="en-US" sz="10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dirty="0">
                          <a:solidFill>
                            <a:srgbClr val="000000"/>
                          </a:solidFill>
                          <a:effectLst/>
                          <a:latin typeface="+mn-ea"/>
                          <a:ea typeface="+mn-ea"/>
                        </a:rPr>
                        <a:t>給与</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dirty="0">
                          <a:solidFill>
                            <a:srgbClr val="000000"/>
                          </a:solidFill>
                          <a:effectLst/>
                          <a:latin typeface="+mn-ea"/>
                          <a:ea typeface="+mn-ea"/>
                        </a:rPr>
                        <a:t>改善提案</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000" b="0" u="none" strike="noStrike" dirty="0">
                          <a:solidFill>
                            <a:srgbClr val="000000"/>
                          </a:solidFill>
                          <a:effectLst/>
                        </a:rPr>
                        <a:t>仕事の改善提案を行う者に対して支給する。担当業務に関する異常やミスを見つけることができる。</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担当業務について、創意工夫を凝らし改善策を立案できる。</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ミスやクレームなどの再発防止など具体的な改善案を立案できる。</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自らの発想、アイデアを活かした提案ができる。</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経費削減の提案する。</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472299949"/>
                  </a:ext>
                </a:extLst>
              </a:tr>
              <a:tr h="806219">
                <a:tc>
                  <a:txBody>
                    <a:bodyPr/>
                    <a:lstStyle/>
                    <a:p>
                      <a:pPr algn="ctr" fontAlgn="ctr"/>
                      <a:r>
                        <a:rPr lang="ja-JP" altLang="en-US" sz="1000" b="0" u="none" strike="noStrike">
                          <a:solidFill>
                            <a:srgbClr val="000000"/>
                          </a:solidFill>
                          <a:effectLst/>
                          <a:latin typeface="+mn-ea"/>
                          <a:ea typeface="+mn-ea"/>
                        </a:rPr>
                        <a:t>インセンティブ手当</a:t>
                      </a:r>
                      <a:endParaRPr lang="ja-JP" altLang="en-US" sz="10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dirty="0">
                          <a:solidFill>
                            <a:srgbClr val="000000"/>
                          </a:solidFill>
                          <a:effectLst/>
                          <a:latin typeface="+mn-ea"/>
                          <a:ea typeface="+mn-ea"/>
                        </a:rPr>
                        <a:t>給与</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dirty="0">
                          <a:solidFill>
                            <a:srgbClr val="000000"/>
                          </a:solidFill>
                          <a:effectLst/>
                          <a:latin typeface="+mn-ea"/>
                          <a:ea typeface="+mn-ea"/>
                        </a:rPr>
                        <a:t>マナー</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000" b="0" u="none" strike="noStrike" dirty="0">
                          <a:solidFill>
                            <a:srgbClr val="000000"/>
                          </a:solidFill>
                          <a:effectLst/>
                        </a:rPr>
                        <a:t>（事業所内・部長以上は除く）明るく・いつも・先に・続けて挨拶・笑顔を行う。</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自分宛以外の電話応対を積極的に行う。お客様への応対を積極的に声を掛ける。</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お客様を待たせないように配慮することができる。</a:t>
                      </a:r>
                      <a:endParaRPr lang="en-US" altLang="ja-JP" sz="1000" b="0" u="none" strike="noStrike" dirty="0">
                        <a:solidFill>
                          <a:srgbClr val="000000"/>
                        </a:solidFill>
                        <a:effectLst/>
                      </a:endParaRPr>
                    </a:p>
                    <a:p>
                      <a:pPr algn="l" fontAlgn="ctr"/>
                      <a:r>
                        <a:rPr lang="ja-JP" altLang="en-US" sz="1000" b="0" u="none" strike="noStrike" dirty="0">
                          <a:solidFill>
                            <a:srgbClr val="000000"/>
                          </a:solidFill>
                          <a:effectLst/>
                        </a:rPr>
                        <a:t>時間厳守・公私混同なし・法令や慣行を遵守し規律ある行動をする。</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029004810"/>
                  </a:ext>
                </a:extLst>
              </a:tr>
              <a:tr h="278172">
                <a:tc>
                  <a:txBody>
                    <a:bodyPr/>
                    <a:lstStyle/>
                    <a:p>
                      <a:pPr algn="ctr" fontAlgn="ctr"/>
                      <a:r>
                        <a:rPr lang="ja-JP" altLang="en-US" sz="1000" b="0" u="none" strike="noStrike">
                          <a:solidFill>
                            <a:srgbClr val="000000"/>
                          </a:solidFill>
                          <a:effectLst/>
                          <a:latin typeface="+mn-ea"/>
                          <a:ea typeface="+mn-ea"/>
                        </a:rPr>
                        <a:t>インセンティブ手当</a:t>
                      </a:r>
                      <a:endParaRPr lang="ja-JP" altLang="en-US" sz="10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a:solidFill>
                            <a:srgbClr val="000000"/>
                          </a:solidFill>
                          <a:effectLst/>
                          <a:latin typeface="+mn-ea"/>
                          <a:ea typeface="+mn-ea"/>
                        </a:rPr>
                        <a:t>給与</a:t>
                      </a:r>
                      <a:endParaRPr lang="ja-JP" altLang="en-US" sz="10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000" b="0" u="none" strike="noStrike" dirty="0">
                          <a:solidFill>
                            <a:srgbClr val="000000"/>
                          </a:solidFill>
                          <a:effectLst/>
                          <a:latin typeface="+mn-ea"/>
                          <a:ea typeface="+mn-ea"/>
                        </a:rPr>
                        <a:t>携帯電話</a:t>
                      </a:r>
                      <a:endParaRPr lang="ja-JP" altLang="en-US" sz="10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000" b="0" u="none" strike="noStrike" dirty="0">
                          <a:solidFill>
                            <a:srgbClr val="000000"/>
                          </a:solidFill>
                          <a:effectLst/>
                        </a:rPr>
                        <a:t>申請書を提出した者に</a:t>
                      </a:r>
                      <a:r>
                        <a:rPr lang="en-US" altLang="ja-JP" sz="1000" b="0" u="none" strike="noStrike" dirty="0">
                          <a:solidFill>
                            <a:srgbClr val="000000"/>
                          </a:solidFill>
                          <a:effectLst/>
                        </a:rPr>
                        <a:t>3,000</a:t>
                      </a:r>
                      <a:r>
                        <a:rPr lang="ja-JP" altLang="en-US" sz="1000" b="0" u="none" strike="noStrike" dirty="0">
                          <a:solidFill>
                            <a:srgbClr val="000000"/>
                          </a:solidFill>
                          <a:effectLst/>
                        </a:rPr>
                        <a:t>円</a:t>
                      </a:r>
                      <a:r>
                        <a:rPr lang="en-US" altLang="ja-JP" sz="1000" b="0" u="none" strike="noStrike" dirty="0">
                          <a:solidFill>
                            <a:srgbClr val="000000"/>
                          </a:solidFill>
                          <a:effectLst/>
                        </a:rPr>
                        <a:t>/</a:t>
                      </a:r>
                      <a:r>
                        <a:rPr lang="ja-JP" altLang="en-US" sz="1000" b="0" u="none" strike="noStrike" dirty="0">
                          <a:solidFill>
                            <a:srgbClr val="000000"/>
                          </a:solidFill>
                          <a:effectLst/>
                        </a:rPr>
                        <a:t>月支給する。</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524866365"/>
                  </a:ext>
                </a:extLst>
              </a:tr>
            </a:tbl>
          </a:graphicData>
        </a:graphic>
      </p:graphicFrame>
      <p:sp>
        <p:nvSpPr>
          <p:cNvPr id="9" name="正方形/長方形 8">
            <a:extLst>
              <a:ext uri="{FF2B5EF4-FFF2-40B4-BE49-F238E27FC236}">
                <a16:creationId xmlns:a16="http://schemas.microsoft.com/office/drawing/2014/main" id="{6F867D5E-1AA6-4A05-B93C-29FDC434AFD8}"/>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共通する部分</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0358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17</a:t>
            </a:fld>
            <a:endParaRPr lang="en-US"/>
          </a:p>
        </p:txBody>
      </p:sp>
      <p:sp>
        <p:nvSpPr>
          <p:cNvPr id="12" name="正方形/長方形 11">
            <a:extLst>
              <a:ext uri="{FF2B5EF4-FFF2-40B4-BE49-F238E27FC236}">
                <a16:creationId xmlns:a16="http://schemas.microsoft.com/office/drawing/2014/main" id="{BC7F66A7-F8E4-4E4F-B9AB-6A211269DEAD}"/>
              </a:ext>
            </a:extLst>
          </p:cNvPr>
          <p:cNvSpPr/>
          <p:nvPr/>
        </p:nvSpPr>
        <p:spPr>
          <a:xfrm>
            <a:off x="552758" y="1266896"/>
            <a:ext cx="8038484" cy="26097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3" name="表 3">
            <a:extLst>
              <a:ext uri="{FF2B5EF4-FFF2-40B4-BE49-F238E27FC236}">
                <a16:creationId xmlns:a16="http://schemas.microsoft.com/office/drawing/2014/main" id="{7A362A6E-42D8-420A-98AB-1100DDC96E3A}"/>
              </a:ext>
            </a:extLst>
          </p:cNvPr>
          <p:cNvGraphicFramePr>
            <a:graphicFrameLocks noGrp="1"/>
          </p:cNvGraphicFramePr>
          <p:nvPr>
            <p:extLst>
              <p:ext uri="{D42A27DB-BD31-4B8C-83A1-F6EECF244321}">
                <p14:modId xmlns:p14="http://schemas.microsoft.com/office/powerpoint/2010/main" val="3360390255"/>
              </p:ext>
            </p:extLst>
          </p:nvPr>
        </p:nvGraphicFramePr>
        <p:xfrm>
          <a:off x="149087" y="3438332"/>
          <a:ext cx="8835889" cy="1592837"/>
        </p:xfrm>
        <a:graphic>
          <a:graphicData uri="http://schemas.openxmlformats.org/drawingml/2006/table">
            <a:tbl>
              <a:tblPr firstRow="1" bandRow="1">
                <a:tableStyleId>{5940675A-B579-460E-94D1-54222C63F5DA}</a:tableStyleId>
              </a:tblPr>
              <a:tblGrid>
                <a:gridCol w="1321904">
                  <a:extLst>
                    <a:ext uri="{9D8B030D-6E8A-4147-A177-3AD203B41FA5}">
                      <a16:colId xmlns:a16="http://schemas.microsoft.com/office/drawing/2014/main" val="2460161455"/>
                    </a:ext>
                  </a:extLst>
                </a:gridCol>
                <a:gridCol w="566531">
                  <a:extLst>
                    <a:ext uri="{9D8B030D-6E8A-4147-A177-3AD203B41FA5}">
                      <a16:colId xmlns:a16="http://schemas.microsoft.com/office/drawing/2014/main" val="2600681320"/>
                    </a:ext>
                  </a:extLst>
                </a:gridCol>
                <a:gridCol w="1093304">
                  <a:extLst>
                    <a:ext uri="{9D8B030D-6E8A-4147-A177-3AD203B41FA5}">
                      <a16:colId xmlns:a16="http://schemas.microsoft.com/office/drawing/2014/main" val="1257689773"/>
                    </a:ext>
                  </a:extLst>
                </a:gridCol>
                <a:gridCol w="5854150">
                  <a:extLst>
                    <a:ext uri="{9D8B030D-6E8A-4147-A177-3AD203B41FA5}">
                      <a16:colId xmlns:a16="http://schemas.microsoft.com/office/drawing/2014/main" val="1894330641"/>
                    </a:ext>
                  </a:extLst>
                </a:gridCol>
              </a:tblGrid>
              <a:tr h="426476">
                <a:tc>
                  <a:txBody>
                    <a:bodyPr/>
                    <a:lstStyle/>
                    <a:p>
                      <a:r>
                        <a:rPr kumimoji="1" lang="ja-JP" altLang="en-US" dirty="0"/>
                        <a:t>手当項目</a:t>
                      </a:r>
                    </a:p>
                  </a:txBody>
                  <a:tcPr anchor="ctr">
                    <a:solidFill>
                      <a:schemeClr val="accent2">
                        <a:lumMod val="20000"/>
                        <a:lumOff val="80000"/>
                      </a:schemeClr>
                    </a:solidFill>
                  </a:tcPr>
                </a:tc>
                <a:tc>
                  <a:txBody>
                    <a:bodyPr/>
                    <a:lstStyle/>
                    <a:p>
                      <a:r>
                        <a:rPr kumimoji="1" lang="ja-JP" altLang="en-US" dirty="0"/>
                        <a:t>支給</a:t>
                      </a:r>
                    </a:p>
                  </a:txBody>
                  <a:tcPr anchor="ctr">
                    <a:solidFill>
                      <a:schemeClr val="accent2">
                        <a:lumMod val="20000"/>
                        <a:lumOff val="80000"/>
                      </a:schemeClr>
                    </a:solidFill>
                  </a:tcPr>
                </a:tc>
                <a:tc>
                  <a:txBody>
                    <a:bodyPr/>
                    <a:lstStyle/>
                    <a:p>
                      <a:r>
                        <a:rPr kumimoji="1" lang="ja-JP" altLang="en-US" dirty="0"/>
                        <a:t>手当名</a:t>
                      </a:r>
                    </a:p>
                  </a:txBody>
                  <a:tcPr anchor="ctr">
                    <a:solidFill>
                      <a:schemeClr val="accent2">
                        <a:lumMod val="20000"/>
                        <a:lumOff val="80000"/>
                      </a:schemeClr>
                    </a:solidFill>
                  </a:tcPr>
                </a:tc>
                <a:tc>
                  <a:txBody>
                    <a:bodyPr/>
                    <a:lstStyle/>
                    <a:p>
                      <a:r>
                        <a:rPr kumimoji="1" lang="ja-JP" altLang="en-US" dirty="0"/>
                        <a:t>内容</a:t>
                      </a:r>
                    </a:p>
                  </a:txBody>
                  <a:tcPr anchor="ctr">
                    <a:solidFill>
                      <a:schemeClr val="accent2">
                        <a:lumMod val="20000"/>
                        <a:lumOff val="80000"/>
                      </a:schemeClr>
                    </a:solidFill>
                  </a:tcPr>
                </a:tc>
                <a:extLst>
                  <a:ext uri="{0D108BD9-81ED-4DB2-BD59-A6C34878D82A}">
                    <a16:rowId xmlns:a16="http://schemas.microsoft.com/office/drawing/2014/main" val="3808011797"/>
                  </a:ext>
                </a:extLst>
              </a:tr>
              <a:tr h="388787">
                <a:tc>
                  <a:txBody>
                    <a:bodyPr/>
                    <a:lstStyle/>
                    <a:p>
                      <a:pPr algn="ctr" fontAlgn="ctr"/>
                      <a:r>
                        <a:rPr lang="ja-JP" altLang="en-US" sz="1000" b="0" u="none" strike="noStrike" dirty="0">
                          <a:solidFill>
                            <a:srgbClr val="000000"/>
                          </a:solidFill>
                          <a:effectLst/>
                        </a:rPr>
                        <a:t>インセンティブ手当</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000" b="0" u="none" strike="noStrike">
                          <a:solidFill>
                            <a:srgbClr val="000000"/>
                          </a:solidFill>
                          <a:effectLst/>
                        </a:rPr>
                        <a:t>賞与</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000" b="0" u="none" strike="noStrike">
                          <a:solidFill>
                            <a:srgbClr val="000000"/>
                          </a:solidFill>
                          <a:effectLst/>
                        </a:rPr>
                        <a:t>業績連動</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000" b="0" u="none" strike="noStrike" dirty="0">
                          <a:solidFill>
                            <a:srgbClr val="000000"/>
                          </a:solidFill>
                          <a:effectLst/>
                        </a:rPr>
                        <a:t>会社の業績に連動して支給する賞与金額。</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628231466"/>
                  </a:ext>
                </a:extLst>
              </a:tr>
              <a:tr h="388787">
                <a:tc>
                  <a:txBody>
                    <a:bodyPr/>
                    <a:lstStyle/>
                    <a:p>
                      <a:pPr algn="ctr" fontAlgn="ctr"/>
                      <a:r>
                        <a:rPr lang="ja-JP" altLang="en-US" sz="1000" b="0" u="none" strike="noStrike">
                          <a:solidFill>
                            <a:srgbClr val="000000"/>
                          </a:solidFill>
                          <a:effectLst/>
                        </a:rPr>
                        <a:t>インセンティブ手当</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000" b="0" u="none" strike="noStrike" dirty="0">
                          <a:solidFill>
                            <a:srgbClr val="000000"/>
                          </a:solidFill>
                          <a:effectLst/>
                        </a:rPr>
                        <a:t>賞与</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000" b="0" u="none" strike="noStrike">
                          <a:solidFill>
                            <a:srgbClr val="000000"/>
                          </a:solidFill>
                          <a:effectLst/>
                        </a:rPr>
                        <a:t>個人目標</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000" b="0" u="none" strike="noStrike" dirty="0">
                          <a:solidFill>
                            <a:srgbClr val="000000"/>
                          </a:solidFill>
                          <a:effectLst/>
                        </a:rPr>
                        <a:t>個人目標の達成に対する評価</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83753748"/>
                  </a:ext>
                </a:extLst>
              </a:tr>
              <a:tr h="388787">
                <a:tc>
                  <a:txBody>
                    <a:bodyPr/>
                    <a:lstStyle/>
                    <a:p>
                      <a:pPr algn="ctr" fontAlgn="ctr"/>
                      <a:r>
                        <a:rPr lang="ja-JP" altLang="en-US" sz="1000" b="0" u="none" strike="noStrike">
                          <a:solidFill>
                            <a:srgbClr val="000000"/>
                          </a:solidFill>
                          <a:effectLst/>
                        </a:rPr>
                        <a:t>インセンティブ手当</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000" b="0" u="none" strike="noStrike" dirty="0">
                          <a:solidFill>
                            <a:srgbClr val="000000"/>
                          </a:solidFill>
                          <a:effectLst/>
                        </a:rPr>
                        <a:t>賞与</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000" b="0" u="none" strike="noStrike" dirty="0">
                          <a:solidFill>
                            <a:srgbClr val="000000"/>
                          </a:solidFill>
                          <a:effectLst/>
                        </a:rPr>
                        <a:t>ミッション達成</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000" b="0" u="none" strike="noStrike" dirty="0">
                          <a:solidFill>
                            <a:srgbClr val="000000"/>
                          </a:solidFill>
                          <a:effectLst/>
                        </a:rPr>
                        <a:t>ミッションを達成した度合い</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811245158"/>
                  </a:ext>
                </a:extLst>
              </a:tr>
            </a:tbl>
          </a:graphicData>
        </a:graphic>
      </p:graphicFrame>
      <p:sp>
        <p:nvSpPr>
          <p:cNvPr id="9" name="正方形/長方形 8">
            <a:extLst>
              <a:ext uri="{FF2B5EF4-FFF2-40B4-BE49-F238E27FC236}">
                <a16:creationId xmlns:a16="http://schemas.microsoft.com/office/drawing/2014/main" id="{EDCCD66B-6D60-4958-8D4B-0B973B029E75}"/>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共通する部分</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11" name="表 3">
            <a:extLst>
              <a:ext uri="{FF2B5EF4-FFF2-40B4-BE49-F238E27FC236}">
                <a16:creationId xmlns:a16="http://schemas.microsoft.com/office/drawing/2014/main" id="{E6B69F63-3C12-4731-8755-4F3B098EC555}"/>
              </a:ext>
            </a:extLst>
          </p:cNvPr>
          <p:cNvGraphicFramePr>
            <a:graphicFrameLocks noGrp="1"/>
          </p:cNvGraphicFramePr>
          <p:nvPr>
            <p:extLst>
              <p:ext uri="{D42A27DB-BD31-4B8C-83A1-F6EECF244321}">
                <p14:modId xmlns:p14="http://schemas.microsoft.com/office/powerpoint/2010/main" val="2470520793"/>
              </p:ext>
            </p:extLst>
          </p:nvPr>
        </p:nvGraphicFramePr>
        <p:xfrm>
          <a:off x="159025" y="877140"/>
          <a:ext cx="8835890" cy="2335842"/>
        </p:xfrm>
        <a:graphic>
          <a:graphicData uri="http://schemas.openxmlformats.org/drawingml/2006/table">
            <a:tbl>
              <a:tblPr firstRow="1" bandRow="1">
                <a:tableStyleId>{5940675A-B579-460E-94D1-54222C63F5DA}</a:tableStyleId>
              </a:tblPr>
              <a:tblGrid>
                <a:gridCol w="1316936">
                  <a:extLst>
                    <a:ext uri="{9D8B030D-6E8A-4147-A177-3AD203B41FA5}">
                      <a16:colId xmlns:a16="http://schemas.microsoft.com/office/drawing/2014/main" val="2460161455"/>
                    </a:ext>
                  </a:extLst>
                </a:gridCol>
                <a:gridCol w="556593">
                  <a:extLst>
                    <a:ext uri="{9D8B030D-6E8A-4147-A177-3AD203B41FA5}">
                      <a16:colId xmlns:a16="http://schemas.microsoft.com/office/drawing/2014/main" val="2600681320"/>
                    </a:ext>
                  </a:extLst>
                </a:gridCol>
                <a:gridCol w="1098272">
                  <a:extLst>
                    <a:ext uri="{9D8B030D-6E8A-4147-A177-3AD203B41FA5}">
                      <a16:colId xmlns:a16="http://schemas.microsoft.com/office/drawing/2014/main" val="1257689773"/>
                    </a:ext>
                  </a:extLst>
                </a:gridCol>
                <a:gridCol w="5864089">
                  <a:extLst>
                    <a:ext uri="{9D8B030D-6E8A-4147-A177-3AD203B41FA5}">
                      <a16:colId xmlns:a16="http://schemas.microsoft.com/office/drawing/2014/main" val="1894330641"/>
                    </a:ext>
                  </a:extLst>
                </a:gridCol>
              </a:tblGrid>
              <a:tr h="327606">
                <a:tc>
                  <a:txBody>
                    <a:bodyPr/>
                    <a:lstStyle/>
                    <a:p>
                      <a:pPr algn="ctr"/>
                      <a:r>
                        <a:rPr kumimoji="1" lang="ja-JP" altLang="en-US" dirty="0">
                          <a:latin typeface="+mn-ea"/>
                          <a:ea typeface="+mn-ea"/>
                        </a:rPr>
                        <a:t>手当項目</a:t>
                      </a:r>
                    </a:p>
                  </a:txBody>
                  <a:tcPr anchor="ctr">
                    <a:solidFill>
                      <a:schemeClr val="accent3">
                        <a:lumMod val="20000"/>
                        <a:lumOff val="80000"/>
                      </a:schemeClr>
                    </a:solidFill>
                  </a:tcPr>
                </a:tc>
                <a:tc>
                  <a:txBody>
                    <a:bodyPr/>
                    <a:lstStyle/>
                    <a:p>
                      <a:pPr algn="ctr"/>
                      <a:r>
                        <a:rPr kumimoji="1" lang="ja-JP" altLang="en-US" dirty="0">
                          <a:latin typeface="+mn-ea"/>
                          <a:ea typeface="+mn-ea"/>
                        </a:rPr>
                        <a:t>支給</a:t>
                      </a:r>
                    </a:p>
                  </a:txBody>
                  <a:tcPr anchor="ctr">
                    <a:solidFill>
                      <a:schemeClr val="accent3">
                        <a:lumMod val="20000"/>
                        <a:lumOff val="80000"/>
                      </a:schemeClr>
                    </a:solidFill>
                  </a:tcPr>
                </a:tc>
                <a:tc>
                  <a:txBody>
                    <a:bodyPr/>
                    <a:lstStyle/>
                    <a:p>
                      <a:pPr algn="ctr"/>
                      <a:r>
                        <a:rPr kumimoji="1" lang="ja-JP" altLang="en-US" dirty="0">
                          <a:latin typeface="+mn-ea"/>
                          <a:ea typeface="+mn-ea"/>
                        </a:rPr>
                        <a:t>手当名</a:t>
                      </a:r>
                    </a:p>
                  </a:txBody>
                  <a:tcPr anchor="ctr">
                    <a:solidFill>
                      <a:schemeClr val="accent3">
                        <a:lumMod val="20000"/>
                        <a:lumOff val="80000"/>
                      </a:schemeClr>
                    </a:solidFill>
                  </a:tcPr>
                </a:tc>
                <a:tc>
                  <a:txBody>
                    <a:bodyPr/>
                    <a:lstStyle/>
                    <a:p>
                      <a:r>
                        <a:rPr kumimoji="1" lang="ja-JP" altLang="en-US" dirty="0"/>
                        <a:t>内容</a:t>
                      </a:r>
                    </a:p>
                  </a:txBody>
                  <a:tcPr anchor="ctr">
                    <a:solidFill>
                      <a:schemeClr val="accent3">
                        <a:lumMod val="20000"/>
                        <a:lumOff val="80000"/>
                      </a:schemeClr>
                    </a:solidFill>
                  </a:tcPr>
                </a:tc>
                <a:extLst>
                  <a:ext uri="{0D108BD9-81ED-4DB2-BD59-A6C34878D82A}">
                    <a16:rowId xmlns:a16="http://schemas.microsoft.com/office/drawing/2014/main" val="3808011797"/>
                  </a:ext>
                </a:extLst>
              </a:tr>
              <a:tr h="383285">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生活給</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課税交通費</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課税交通費の金額を設定。</a:t>
                      </a:r>
                    </a:p>
                  </a:txBody>
                  <a:tcPr marL="9525" marR="9525" marT="9525" marB="0" anchor="ctr"/>
                </a:tc>
                <a:extLst>
                  <a:ext uri="{0D108BD9-81ED-4DB2-BD59-A6C34878D82A}">
                    <a16:rowId xmlns:a16="http://schemas.microsoft.com/office/drawing/2014/main" val="4215203688"/>
                  </a:ext>
                </a:extLst>
              </a:tr>
              <a:tr h="383285">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生活給</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下宿手当</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通勤圏外のため市内に住んでいる人・独身者に支給する</a:t>
                      </a:r>
                    </a:p>
                  </a:txBody>
                  <a:tcPr marL="9525" marR="9525" marT="9525" marB="0" anchor="ctr"/>
                </a:tc>
                <a:extLst>
                  <a:ext uri="{0D108BD9-81ED-4DB2-BD59-A6C34878D82A}">
                    <a16:rowId xmlns:a16="http://schemas.microsoft.com/office/drawing/2014/main" val="2535998158"/>
                  </a:ext>
                </a:extLst>
              </a:tr>
              <a:tr h="383285">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生活給</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養育手当</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満</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18</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才以下の子を扶養している場合に支給する</a:t>
                      </a:r>
                    </a:p>
                  </a:txBody>
                  <a:tcPr marL="9525" marR="9525" marT="9525" marB="0" anchor="ctr"/>
                </a:tc>
                <a:extLst>
                  <a:ext uri="{0D108BD9-81ED-4DB2-BD59-A6C34878D82A}">
                    <a16:rowId xmlns:a16="http://schemas.microsoft.com/office/drawing/2014/main" val="3661264640"/>
                  </a:ext>
                </a:extLst>
              </a:tr>
              <a:tr h="383285">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生活給</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扶養配偶者</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健康保険の被扶養配偶者がいる場合に支給する</a:t>
                      </a:r>
                    </a:p>
                  </a:txBody>
                  <a:tcPr marL="9525" marR="9525" marT="9525" marB="0" anchor="ctr"/>
                </a:tc>
                <a:extLst>
                  <a:ext uri="{0D108BD9-81ED-4DB2-BD59-A6C34878D82A}">
                    <a16:rowId xmlns:a16="http://schemas.microsoft.com/office/drawing/2014/main" val="2940371876"/>
                  </a:ext>
                </a:extLst>
              </a:tr>
              <a:tr h="475096">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生活給</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給与</a:t>
                      </a:r>
                    </a:p>
                  </a:txBody>
                  <a:tcPr marL="9525" marR="9525" marT="9525" marB="0" anchor="ct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教育手当</a:t>
                      </a:r>
                    </a:p>
                  </a:txBody>
                  <a:tcPr marL="9525" marR="9525" marT="9525" marB="0" anchor="ct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健康保険の被保険者で、大学・専門学校・専修学校に通学する子供が対象。</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人につき</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年間限度</a:t>
                      </a:r>
                    </a:p>
                  </a:txBody>
                  <a:tcPr marL="9525" marR="9525" marT="9525" marB="0" anchor="ctr"/>
                </a:tc>
                <a:extLst>
                  <a:ext uri="{0D108BD9-81ED-4DB2-BD59-A6C34878D82A}">
                    <a16:rowId xmlns:a16="http://schemas.microsoft.com/office/drawing/2014/main" val="1870136288"/>
                  </a:ext>
                </a:extLst>
              </a:tr>
            </a:tbl>
          </a:graphicData>
        </a:graphic>
      </p:graphicFrame>
    </p:spTree>
    <p:extLst>
      <p:ext uri="{BB962C8B-B14F-4D97-AF65-F5344CB8AC3E}">
        <p14:creationId xmlns:p14="http://schemas.microsoft.com/office/powerpoint/2010/main" val="210502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18</a:t>
            </a:fld>
            <a:endParaRPr lang="en-US"/>
          </a:p>
        </p:txBody>
      </p:sp>
      <p:sp>
        <p:nvSpPr>
          <p:cNvPr id="12" name="正方形/長方形 11">
            <a:extLst>
              <a:ext uri="{FF2B5EF4-FFF2-40B4-BE49-F238E27FC236}">
                <a16:creationId xmlns:a16="http://schemas.microsoft.com/office/drawing/2014/main" id="{BC7F66A7-F8E4-4E4F-B9AB-6A211269DEAD}"/>
              </a:ext>
            </a:extLst>
          </p:cNvPr>
          <p:cNvSpPr/>
          <p:nvPr/>
        </p:nvSpPr>
        <p:spPr>
          <a:xfrm>
            <a:off x="552758" y="1266896"/>
            <a:ext cx="8038484" cy="26097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ja-JP" altLang="en-US"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職務手当の一例</a:t>
            </a:r>
            <a:endPar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6902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19</a:t>
            </a:fld>
            <a:endParaRPr lang="en-US"/>
          </a:p>
        </p:txBody>
      </p:sp>
      <p:graphicFrame>
        <p:nvGraphicFramePr>
          <p:cNvPr id="5" name="表 4">
            <a:extLst>
              <a:ext uri="{FF2B5EF4-FFF2-40B4-BE49-F238E27FC236}">
                <a16:creationId xmlns:a16="http://schemas.microsoft.com/office/drawing/2014/main" id="{02C4832C-3949-4B3B-A208-125454435488}"/>
              </a:ext>
            </a:extLst>
          </p:cNvPr>
          <p:cNvGraphicFramePr>
            <a:graphicFrameLocks noGrp="1"/>
          </p:cNvGraphicFramePr>
          <p:nvPr>
            <p:extLst>
              <p:ext uri="{D42A27DB-BD31-4B8C-83A1-F6EECF244321}">
                <p14:modId xmlns:p14="http://schemas.microsoft.com/office/powerpoint/2010/main" val="1320529464"/>
              </p:ext>
            </p:extLst>
          </p:nvPr>
        </p:nvGraphicFramePr>
        <p:xfrm>
          <a:off x="129209" y="757646"/>
          <a:ext cx="8766314" cy="4315241"/>
        </p:xfrm>
        <a:graphic>
          <a:graphicData uri="http://schemas.openxmlformats.org/drawingml/2006/table">
            <a:tbl>
              <a:tblPr/>
              <a:tblGrid>
                <a:gridCol w="574681">
                  <a:extLst>
                    <a:ext uri="{9D8B030D-6E8A-4147-A177-3AD203B41FA5}">
                      <a16:colId xmlns:a16="http://schemas.microsoft.com/office/drawing/2014/main" val="1365364615"/>
                    </a:ext>
                  </a:extLst>
                </a:gridCol>
                <a:gridCol w="954554">
                  <a:extLst>
                    <a:ext uri="{9D8B030D-6E8A-4147-A177-3AD203B41FA5}">
                      <a16:colId xmlns:a16="http://schemas.microsoft.com/office/drawing/2014/main" val="2047160811"/>
                    </a:ext>
                  </a:extLst>
                </a:gridCol>
                <a:gridCol w="7237079">
                  <a:extLst>
                    <a:ext uri="{9D8B030D-6E8A-4147-A177-3AD203B41FA5}">
                      <a16:colId xmlns:a16="http://schemas.microsoft.com/office/drawing/2014/main" val="1601489532"/>
                    </a:ext>
                  </a:extLst>
                </a:gridCol>
              </a:tblGrid>
              <a:tr h="250301">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等級</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金額（円）</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評価項目</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854092840"/>
                  </a:ext>
                </a:extLst>
              </a:tr>
              <a:tr h="270996">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打合せ・台本が指示があれば書いている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048628"/>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2</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打合せ・台本が一人で書いている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069362"/>
                  </a:ext>
                </a:extLst>
              </a:tr>
              <a:tr h="270996">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自己のスケジュール管理をしている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89306533"/>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4</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指導しながら企画している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55437"/>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5</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企画ができるがたまに期待を下回ることがある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548297"/>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6</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期待通りに一人で企画している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733949"/>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7</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期待以上の企画をしている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785699"/>
                  </a:ext>
                </a:extLst>
              </a:tr>
              <a:tr h="270996">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指導しながら演出している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65218926"/>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9</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演出ができるがたまに期待を下回ることがある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5227871"/>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期待通りに一人で演出している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2104156"/>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期待以上の演出をしている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46303842"/>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指導しながら編集している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307311"/>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編集ができるがたまに期待を下回ることがある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3620669"/>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期待通りに一人で編集している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6996671"/>
                  </a:ext>
                </a:extLst>
              </a:tr>
              <a:tr h="270996">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期待以上の編集をしている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2716"/>
                  </a:ext>
                </a:extLst>
              </a:tr>
            </a:tbl>
          </a:graphicData>
        </a:graphic>
      </p:graphicFrame>
      <p:sp>
        <p:nvSpPr>
          <p:cNvPr id="10" name="正方形/長方形 9">
            <a:extLst>
              <a:ext uri="{FF2B5EF4-FFF2-40B4-BE49-F238E27FC236}">
                <a16:creationId xmlns:a16="http://schemas.microsoft.com/office/drawing/2014/main" id="{B74BBF02-623C-4761-9BDD-F1487C43337B}"/>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職務手当の一例・●●手当</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5407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721E253-CE42-4109-A2EB-4417B8847210}"/>
              </a:ext>
            </a:extLst>
          </p:cNvPr>
          <p:cNvPicPr>
            <a:picLocks noChangeAspect="1"/>
          </p:cNvPicPr>
          <p:nvPr/>
        </p:nvPicPr>
        <p:blipFill rotWithShape="1">
          <a:blip r:embed="rId3"/>
          <a:srcRect l="42217" t="-281" b="281"/>
          <a:stretch/>
        </p:blipFill>
        <p:spPr>
          <a:xfrm>
            <a:off x="5242559" y="672860"/>
            <a:ext cx="3799245" cy="4356000"/>
          </a:xfrm>
          <a:prstGeom prst="rect">
            <a:avLst/>
          </a:prstGeom>
        </p:spPr>
      </p:pic>
      <p:sp>
        <p:nvSpPr>
          <p:cNvPr id="6" name="正方形/長方形 5"/>
          <p:cNvSpPr/>
          <p:nvPr/>
        </p:nvSpPr>
        <p:spPr>
          <a:xfrm>
            <a:off x="33773" y="25877"/>
            <a:ext cx="5359758" cy="4572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solidFill>
                  <a:schemeClr val="tx1">
                    <a:lumMod val="75000"/>
                    <a:lumOff val="25000"/>
                  </a:schemeClr>
                </a:solidFill>
                <a:latin typeface="HGP創英角ｺﾞｼｯｸUB"/>
                <a:ea typeface="HGP創英角ｺﾞｼｯｸUB"/>
                <a:cs typeface="HGP創英角ｺﾞｼｯｸUB"/>
              </a:rPr>
              <a:t>今日お伝えする内容</a:t>
            </a:r>
            <a:endParaRPr kumimoji="1" lang="ja-JP" altLang="en-US" sz="2800" dirty="0">
              <a:solidFill>
                <a:schemeClr val="tx1">
                  <a:lumMod val="75000"/>
                  <a:lumOff val="25000"/>
                </a:schemeClr>
              </a:solidFill>
              <a:latin typeface="HGP創英角ｺﾞｼｯｸUB"/>
              <a:ea typeface="HGP創英角ｺﾞｼｯｸUB"/>
              <a:cs typeface="HGP創英角ｺﾞｼｯｸUB"/>
            </a:endParaRPr>
          </a:p>
        </p:txBody>
      </p:sp>
      <p:sp>
        <p:nvSpPr>
          <p:cNvPr id="7" name="正方形/長方形 6"/>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HGP創英角ｺﾞｼｯｸUB"/>
              <a:ea typeface="HGP創英角ｺﾞｼｯｸUB"/>
              <a:cs typeface="HGP創英角ｺﾞｼｯｸUB"/>
            </a:endParaRPr>
          </a:p>
        </p:txBody>
      </p:sp>
      <p:sp>
        <p:nvSpPr>
          <p:cNvPr id="48" name="スライド番号プレースホルダー 47">
            <a:extLst>
              <a:ext uri="{FF2B5EF4-FFF2-40B4-BE49-F238E27FC236}">
                <a16:creationId xmlns:a16="http://schemas.microsoft.com/office/drawing/2014/main" id="{DDF6A630-6600-4D95-95F1-09E7C880001D}"/>
              </a:ext>
            </a:extLst>
          </p:cNvPr>
          <p:cNvSpPr>
            <a:spLocks noGrp="1"/>
          </p:cNvSpPr>
          <p:nvPr>
            <p:ph type="sldNum" sz="quarter" idx="12"/>
          </p:nvPr>
        </p:nvSpPr>
        <p:spPr/>
        <p:txBody>
          <a:bodyPr/>
          <a:lstStyle/>
          <a:p>
            <a:fld id="{2066355A-084C-D24E-9AD2-7E4FC41EA627}" type="slidenum">
              <a:rPr lang="en-US" smtClean="0">
                <a:solidFill>
                  <a:schemeClr val="tx1">
                    <a:lumMod val="75000"/>
                    <a:lumOff val="25000"/>
                  </a:schemeClr>
                </a:solidFill>
                <a:latin typeface="HGP創英角ｺﾞｼｯｸUB"/>
                <a:ea typeface="HGP創英角ｺﾞｼｯｸUB"/>
                <a:cs typeface="HGP創英角ｺﾞｼｯｸUB"/>
              </a:rPr>
              <a:t>2</a:t>
            </a:fld>
            <a:endParaRPr lang="en-US">
              <a:solidFill>
                <a:schemeClr val="tx1">
                  <a:lumMod val="75000"/>
                  <a:lumOff val="25000"/>
                </a:schemeClr>
              </a:solidFill>
              <a:latin typeface="HGP創英角ｺﾞｼｯｸUB"/>
              <a:ea typeface="HGP創英角ｺﾞｼｯｸUB"/>
              <a:cs typeface="HGP創英角ｺﾞｼｯｸUB"/>
            </a:endParaRPr>
          </a:p>
        </p:txBody>
      </p:sp>
      <p:sp>
        <p:nvSpPr>
          <p:cNvPr id="8" name="テキスト ボックス 7">
            <a:extLst>
              <a:ext uri="{FF2B5EF4-FFF2-40B4-BE49-F238E27FC236}">
                <a16:creationId xmlns:a16="http://schemas.microsoft.com/office/drawing/2014/main" id="{86683EF3-6E4B-476A-9AA3-391D038C4EEF}"/>
              </a:ext>
            </a:extLst>
          </p:cNvPr>
          <p:cNvSpPr txBox="1"/>
          <p:nvPr/>
        </p:nvSpPr>
        <p:spPr>
          <a:xfrm>
            <a:off x="102196" y="1704913"/>
            <a:ext cx="4972703" cy="559769"/>
          </a:xfrm>
          <a:prstGeom prst="rect">
            <a:avLst/>
          </a:prstGeom>
          <a:noFill/>
        </p:spPr>
        <p:txBody>
          <a:bodyPr wrap="square" rtlCol="0">
            <a:spAutoFit/>
          </a:bodyPr>
          <a:lstStyle/>
          <a:p>
            <a:pPr>
              <a:lnSpc>
                <a:spcPct val="150000"/>
              </a:lnSpc>
            </a:pPr>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新しい給与体系について</a:t>
            </a:r>
            <a:endParaRPr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3A04802D-366F-447E-98E5-B60D95DC7217}"/>
              </a:ext>
            </a:extLst>
          </p:cNvPr>
          <p:cNvSpPr txBox="1"/>
          <p:nvPr/>
        </p:nvSpPr>
        <p:spPr>
          <a:xfrm>
            <a:off x="102196" y="4040267"/>
            <a:ext cx="4979105" cy="559769"/>
          </a:xfrm>
          <a:prstGeom prst="rect">
            <a:avLst/>
          </a:prstGeom>
          <a:noFill/>
        </p:spPr>
        <p:txBody>
          <a:bodyPr wrap="square" rtlCol="0">
            <a:spAutoFit/>
          </a:bodyPr>
          <a:lstStyle/>
          <a:p>
            <a:pPr>
              <a:lnSpc>
                <a:spcPct val="150000"/>
              </a:lnSpc>
            </a:pPr>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職務手当の一例</a:t>
            </a:r>
            <a:endParaRPr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a:extLst>
              <a:ext uri="{FF2B5EF4-FFF2-40B4-BE49-F238E27FC236}">
                <a16:creationId xmlns:a16="http://schemas.microsoft.com/office/drawing/2014/main" id="{BC715790-6206-4058-8469-656718D422B1}"/>
              </a:ext>
            </a:extLst>
          </p:cNvPr>
          <p:cNvSpPr txBox="1"/>
          <p:nvPr/>
        </p:nvSpPr>
        <p:spPr>
          <a:xfrm>
            <a:off x="102196" y="2483365"/>
            <a:ext cx="4979105" cy="559769"/>
          </a:xfrm>
          <a:prstGeom prst="rect">
            <a:avLst/>
          </a:prstGeom>
          <a:noFill/>
        </p:spPr>
        <p:txBody>
          <a:bodyPr wrap="square" rtlCol="0">
            <a:spAutoFit/>
          </a:bodyPr>
          <a:lstStyle/>
          <a:p>
            <a:pPr>
              <a:lnSpc>
                <a:spcPct val="150000"/>
              </a:lnSpc>
            </a:pPr>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変更部分</a:t>
            </a:r>
            <a:endParaRPr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8754F9E8-983C-45E6-AAB2-617AD1765CDC}"/>
              </a:ext>
            </a:extLst>
          </p:cNvPr>
          <p:cNvSpPr txBox="1"/>
          <p:nvPr/>
        </p:nvSpPr>
        <p:spPr>
          <a:xfrm>
            <a:off x="102196" y="3261817"/>
            <a:ext cx="4979105" cy="559769"/>
          </a:xfrm>
          <a:prstGeom prst="rect">
            <a:avLst/>
          </a:prstGeom>
          <a:noFill/>
        </p:spPr>
        <p:txBody>
          <a:bodyPr wrap="square" rtlCol="0">
            <a:spAutoFit/>
          </a:bodyPr>
          <a:lstStyle/>
          <a:p>
            <a:pPr>
              <a:lnSpc>
                <a:spcPct val="150000"/>
              </a:lnSpc>
            </a:pPr>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共通する手当の説明</a:t>
            </a:r>
            <a:endParaRPr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DE4FB192-2351-407B-A320-90FBB7AD6D2F}"/>
              </a:ext>
            </a:extLst>
          </p:cNvPr>
          <p:cNvSpPr txBox="1"/>
          <p:nvPr/>
        </p:nvSpPr>
        <p:spPr>
          <a:xfrm>
            <a:off x="102196" y="926461"/>
            <a:ext cx="5713418" cy="559769"/>
          </a:xfrm>
          <a:prstGeom prst="rect">
            <a:avLst/>
          </a:prstGeom>
          <a:noFill/>
        </p:spPr>
        <p:txBody>
          <a:bodyPr wrap="square" rtlCol="0">
            <a:spAutoFit/>
          </a:bodyPr>
          <a:lstStyle/>
          <a:p>
            <a:pPr>
              <a:lnSpc>
                <a:spcPct val="150000"/>
              </a:lnSpc>
            </a:pPr>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目的</a:t>
            </a:r>
            <a:endParaRPr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5648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20</a:t>
            </a:fld>
            <a:endParaRPr lang="en-US"/>
          </a:p>
        </p:txBody>
      </p:sp>
      <p:graphicFrame>
        <p:nvGraphicFramePr>
          <p:cNvPr id="5" name="表 4">
            <a:extLst>
              <a:ext uri="{FF2B5EF4-FFF2-40B4-BE49-F238E27FC236}">
                <a16:creationId xmlns:a16="http://schemas.microsoft.com/office/drawing/2014/main" id="{02C4832C-3949-4B3B-A208-125454435488}"/>
              </a:ext>
            </a:extLst>
          </p:cNvPr>
          <p:cNvGraphicFramePr>
            <a:graphicFrameLocks noGrp="1"/>
          </p:cNvGraphicFramePr>
          <p:nvPr>
            <p:extLst>
              <p:ext uri="{D42A27DB-BD31-4B8C-83A1-F6EECF244321}">
                <p14:modId xmlns:p14="http://schemas.microsoft.com/office/powerpoint/2010/main" val="2150004269"/>
              </p:ext>
            </p:extLst>
          </p:nvPr>
        </p:nvGraphicFramePr>
        <p:xfrm>
          <a:off x="129209" y="740229"/>
          <a:ext cx="8766314" cy="4300871"/>
        </p:xfrm>
        <a:graphic>
          <a:graphicData uri="http://schemas.openxmlformats.org/drawingml/2006/table">
            <a:tbl>
              <a:tblPr/>
              <a:tblGrid>
                <a:gridCol w="574681">
                  <a:extLst>
                    <a:ext uri="{9D8B030D-6E8A-4147-A177-3AD203B41FA5}">
                      <a16:colId xmlns:a16="http://schemas.microsoft.com/office/drawing/2014/main" val="1365364615"/>
                    </a:ext>
                  </a:extLst>
                </a:gridCol>
                <a:gridCol w="954554">
                  <a:extLst>
                    <a:ext uri="{9D8B030D-6E8A-4147-A177-3AD203B41FA5}">
                      <a16:colId xmlns:a16="http://schemas.microsoft.com/office/drawing/2014/main" val="2047160811"/>
                    </a:ext>
                  </a:extLst>
                </a:gridCol>
                <a:gridCol w="7237079">
                  <a:extLst>
                    <a:ext uri="{9D8B030D-6E8A-4147-A177-3AD203B41FA5}">
                      <a16:colId xmlns:a16="http://schemas.microsoft.com/office/drawing/2014/main" val="1601489532"/>
                    </a:ext>
                  </a:extLst>
                </a:gridCol>
              </a:tblGrid>
              <a:tr h="266183">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等級</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金額（円）</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評価項目</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854092840"/>
                  </a:ext>
                </a:extLst>
              </a:tr>
              <a:tr h="288192">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指導しながら</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CMPV</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の企画が制作をしている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9399672"/>
                  </a:ext>
                </a:extLst>
              </a:tr>
              <a:tr h="288192">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17</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CMPV</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の企画が制作ができるがたまに期待を下回ることがある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47909309"/>
                  </a:ext>
                </a:extLst>
              </a:tr>
              <a:tr h="288192">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期待通りに一人で</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CMPV</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の企画が制作をしている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43303803"/>
                  </a:ext>
                </a:extLst>
              </a:tr>
              <a:tr h="288192">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期待以上の</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CMPV</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の企画が</a:t>
                      </a:r>
                      <a:r>
                        <a:rPr lang="ja-JP" altLang="en-US" sz="1100" b="0" i="0" u="none" strike="noStrike" dirty="0">
                          <a:solidFill>
                            <a:srgbClr val="000000"/>
                          </a:solidFill>
                          <a:effectLst/>
                          <a:latin typeface="游ゴシック" panose="020B0400000000000000" pitchFamily="50" charset="-128"/>
                          <a:ea typeface="+mn-ea"/>
                        </a:rPr>
                        <a:t>制作をしている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65116246"/>
                  </a:ext>
                </a:extLst>
              </a:tr>
              <a:tr h="288192">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7,000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Adobe</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プレミアで</a:t>
                      </a:r>
                      <a:r>
                        <a:rPr lang="ja-JP" altLang="en-US" sz="1100" b="0" i="0" u="none" strike="noStrike" dirty="0">
                          <a:solidFill>
                            <a:srgbClr val="000000"/>
                          </a:solidFill>
                          <a:effectLst/>
                          <a:latin typeface="游ゴシック" panose="020B0400000000000000" pitchFamily="50" charset="-128"/>
                          <a:ea typeface="+mn-ea"/>
                        </a:rPr>
                        <a:t>編集をしている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1684953"/>
                  </a:ext>
                </a:extLst>
              </a:tr>
              <a:tr h="288192">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21</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Illustrator Photoshop</a:t>
                      </a:r>
                      <a:r>
                        <a:rPr lang="ja-JP" altLang="en-US" sz="1100" b="0" i="0" u="none" strike="noStrike" dirty="0">
                          <a:solidFill>
                            <a:srgbClr val="000000"/>
                          </a:solidFill>
                          <a:effectLst/>
                          <a:latin typeface="游ゴシック" panose="020B0400000000000000" pitchFamily="50" charset="-128"/>
                          <a:ea typeface="+mn-ea"/>
                        </a:rPr>
                        <a:t>をしている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5218874"/>
                  </a:ext>
                </a:extLst>
              </a:tr>
              <a:tr h="288192">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生放送の</a:t>
                      </a:r>
                      <a:r>
                        <a:rPr lang="ja-JP" altLang="en-US" sz="1100" b="0" i="0" u="none" strike="noStrike" dirty="0">
                          <a:solidFill>
                            <a:srgbClr val="000000"/>
                          </a:solidFill>
                          <a:effectLst/>
                          <a:latin typeface="游ゴシック" panose="020B0400000000000000" pitchFamily="50" charset="-128"/>
                          <a:ea typeface="+mn-ea"/>
                        </a:rPr>
                        <a:t>ディレクターをしている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4337726"/>
                  </a:ext>
                </a:extLst>
              </a:tr>
              <a:tr h="288192">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23</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指導しながら</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分以上の特番を</a:t>
                      </a:r>
                      <a:r>
                        <a:rPr lang="ja-JP" altLang="en-US" sz="1100" b="0" i="0" u="none" strike="noStrike" dirty="0">
                          <a:solidFill>
                            <a:srgbClr val="000000"/>
                          </a:solidFill>
                          <a:effectLst/>
                          <a:latin typeface="游ゴシック" panose="020B0400000000000000" pitchFamily="50" charset="-128"/>
                          <a:ea typeface="+mn-ea"/>
                        </a:rPr>
                        <a:t>担当をしている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8898302"/>
                  </a:ext>
                </a:extLst>
              </a:tr>
              <a:tr h="288192">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分以上の特番を担当できるがたまに期待を下回ることがある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13864995"/>
                  </a:ext>
                </a:extLst>
              </a:tr>
              <a:tr h="288192">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期待通りに一人で</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分以上の特番を</a:t>
                      </a:r>
                      <a:r>
                        <a:rPr lang="ja-JP" altLang="en-US" sz="1100" b="0" i="0" u="none" strike="noStrike" dirty="0">
                          <a:solidFill>
                            <a:srgbClr val="000000"/>
                          </a:solidFill>
                          <a:effectLst/>
                          <a:latin typeface="游ゴシック" panose="020B0400000000000000" pitchFamily="50" charset="-128"/>
                          <a:ea typeface="+mn-ea"/>
                        </a:rPr>
                        <a:t>担当をしている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65142608"/>
                  </a:ext>
                </a:extLst>
              </a:tr>
              <a:tr h="288192">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26</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期待以上の</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分以上の特番を</a:t>
                      </a:r>
                      <a:r>
                        <a:rPr lang="ja-JP" altLang="en-US" sz="1100" b="0" i="0" u="none" strike="noStrike" dirty="0">
                          <a:solidFill>
                            <a:srgbClr val="000000"/>
                          </a:solidFill>
                          <a:effectLst/>
                          <a:latin typeface="游ゴシック" panose="020B0400000000000000" pitchFamily="50" charset="-128"/>
                          <a:ea typeface="+mn-ea"/>
                        </a:rPr>
                        <a:t>担当をしている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38856480"/>
                  </a:ext>
                </a:extLst>
              </a:tr>
              <a:tr h="288192">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外部からご指名を受ける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574189"/>
                  </a:ext>
                </a:extLst>
              </a:tr>
              <a:tr h="288192">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100" b="0" i="0" u="none" strike="noStrike" dirty="0">
                          <a:solidFill>
                            <a:srgbClr val="000000"/>
                          </a:solidFill>
                          <a:effectLst/>
                          <a:latin typeface="游ゴシック" panose="020B0400000000000000" pitchFamily="50" charset="-128"/>
                          <a:ea typeface="+mn-ea"/>
                        </a:rPr>
                        <a:t>指導をしている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73157987"/>
                  </a:ext>
                </a:extLst>
              </a:tr>
              <a:tr h="288192">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15,000</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プロデユーサーが任せられる</a:t>
                      </a:r>
                    </a:p>
                  </a:txBody>
                  <a:tcPr marL="1418" marR="1418" marT="14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62146"/>
                  </a:ext>
                </a:extLst>
              </a:tr>
            </a:tbl>
          </a:graphicData>
        </a:graphic>
      </p:graphicFrame>
      <p:sp>
        <p:nvSpPr>
          <p:cNvPr id="10" name="正方形/長方形 9">
            <a:extLst>
              <a:ext uri="{FF2B5EF4-FFF2-40B4-BE49-F238E27FC236}">
                <a16:creationId xmlns:a16="http://schemas.microsoft.com/office/drawing/2014/main" id="{B74BBF02-623C-4761-9BDD-F1487C43337B}"/>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職務手当の一例・●●手当</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03207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82E7925-ADD5-4CFF-9ED7-9BEBD40F0A2B}"/>
              </a:ext>
            </a:extLst>
          </p:cNvPr>
          <p:cNvPicPr>
            <a:picLocks noChangeAspect="1"/>
          </p:cNvPicPr>
          <p:nvPr/>
        </p:nvPicPr>
        <p:blipFill>
          <a:blip r:embed="rId3"/>
          <a:stretch>
            <a:fillRect/>
          </a:stretch>
        </p:blipFill>
        <p:spPr>
          <a:xfrm>
            <a:off x="393287" y="649369"/>
            <a:ext cx="4661319" cy="4428000"/>
          </a:xfrm>
          <a:prstGeom prst="rect">
            <a:avLst/>
          </a:prstGeom>
          <a:ln>
            <a:solidFill>
              <a:srgbClr val="002060"/>
            </a:solidFill>
          </a:ln>
        </p:spPr>
      </p:pic>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21</a:t>
            </a:fld>
            <a:endParaRPr lang="en-US"/>
          </a:p>
        </p:txBody>
      </p:sp>
      <p:sp>
        <p:nvSpPr>
          <p:cNvPr id="9" name="正方形/長方形 8">
            <a:extLst>
              <a:ext uri="{FF2B5EF4-FFF2-40B4-BE49-F238E27FC236}">
                <a16:creationId xmlns:a16="http://schemas.microsoft.com/office/drawing/2014/main" id="{74298CCF-542F-484B-ACC1-158D178F3B1B}"/>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仕事明細書</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E7130DFD-DF89-40EC-877A-19D3164F0976}"/>
              </a:ext>
            </a:extLst>
          </p:cNvPr>
          <p:cNvSpPr/>
          <p:nvPr/>
        </p:nvSpPr>
        <p:spPr>
          <a:xfrm>
            <a:off x="6249535" y="816238"/>
            <a:ext cx="837065" cy="160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9">
            <a:extLst>
              <a:ext uri="{FF2B5EF4-FFF2-40B4-BE49-F238E27FC236}">
                <a16:creationId xmlns:a16="http://schemas.microsoft.com/office/drawing/2014/main" id="{3C2B506F-50D0-493C-9942-CFEDA80A569B}"/>
              </a:ext>
            </a:extLst>
          </p:cNvPr>
          <p:cNvSpPr/>
          <p:nvPr/>
        </p:nvSpPr>
        <p:spPr>
          <a:xfrm>
            <a:off x="4480786" y="1049301"/>
            <a:ext cx="3537498" cy="949402"/>
          </a:xfrm>
          <a:prstGeom prst="wedgeRoundRectCallout">
            <a:avLst>
              <a:gd name="adj1" fmla="val -68475"/>
              <a:gd name="adj2" fmla="val 428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404040"/>
                </a:solidFill>
                <a:latin typeface="HGP創英角ｺﾞｼｯｸUB"/>
                <a:ea typeface="HGP創英角ｺﾞｼｯｸUB"/>
                <a:cs typeface="HGP創英角ｺﾞｼｯｸUB"/>
              </a:rPr>
              <a:t>手当を設定した明細書</a:t>
            </a:r>
            <a:endParaRPr lang="en-US" altLang="ja-JP" dirty="0">
              <a:solidFill>
                <a:srgbClr val="404040"/>
              </a:solidFill>
              <a:latin typeface="HGP創英角ｺﾞｼｯｸUB"/>
              <a:ea typeface="HGP創英角ｺﾞｼｯｸUB"/>
              <a:cs typeface="HGP創英角ｺﾞｼｯｸUB"/>
            </a:endParaRPr>
          </a:p>
          <a:p>
            <a:r>
              <a:rPr kumimoji="1" lang="ja-JP" altLang="en-US" dirty="0">
                <a:solidFill>
                  <a:srgbClr val="404040"/>
                </a:solidFill>
                <a:latin typeface="HGP創英角ｺﾞｼｯｸUB"/>
                <a:ea typeface="HGP創英角ｺﾞｼｯｸUB"/>
                <a:cs typeface="HGP創英角ｺﾞｼｯｸUB"/>
              </a:rPr>
              <a:t>（経営者の期待を表明したもの）</a:t>
            </a:r>
          </a:p>
        </p:txBody>
      </p:sp>
      <p:sp>
        <p:nvSpPr>
          <p:cNvPr id="5" name="正方形/長方形 4">
            <a:extLst>
              <a:ext uri="{FF2B5EF4-FFF2-40B4-BE49-F238E27FC236}">
                <a16:creationId xmlns:a16="http://schemas.microsoft.com/office/drawing/2014/main" id="{6114DCFC-98A7-48F5-B83F-9B6DBD0BF81B}"/>
              </a:ext>
            </a:extLst>
          </p:cNvPr>
          <p:cNvSpPr/>
          <p:nvPr/>
        </p:nvSpPr>
        <p:spPr>
          <a:xfrm>
            <a:off x="845336" y="967335"/>
            <a:ext cx="850932" cy="160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u="sng" dirty="0">
                <a:solidFill>
                  <a:sysClr val="windowText" lastClr="000000"/>
                </a:solidFill>
              </a:rPr>
              <a:t>部署名</a:t>
            </a:r>
          </a:p>
        </p:txBody>
      </p:sp>
      <p:sp>
        <p:nvSpPr>
          <p:cNvPr id="16" name="正方形/長方形 15">
            <a:extLst>
              <a:ext uri="{FF2B5EF4-FFF2-40B4-BE49-F238E27FC236}">
                <a16:creationId xmlns:a16="http://schemas.microsoft.com/office/drawing/2014/main" id="{9D563129-B83A-4498-A241-E00771D77573}"/>
              </a:ext>
            </a:extLst>
          </p:cNvPr>
          <p:cNvSpPr/>
          <p:nvPr/>
        </p:nvSpPr>
        <p:spPr>
          <a:xfrm>
            <a:off x="2350315" y="961757"/>
            <a:ext cx="850932" cy="160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u="sng" dirty="0">
                <a:solidFill>
                  <a:sysClr val="windowText" lastClr="000000"/>
                </a:solidFill>
              </a:rPr>
              <a:t>名　前</a:t>
            </a:r>
          </a:p>
        </p:txBody>
      </p:sp>
      <p:sp>
        <p:nvSpPr>
          <p:cNvPr id="17" name="角丸四角形吹き出し 9">
            <a:extLst>
              <a:ext uri="{FF2B5EF4-FFF2-40B4-BE49-F238E27FC236}">
                <a16:creationId xmlns:a16="http://schemas.microsoft.com/office/drawing/2014/main" id="{C653C3BC-F8B6-4F3F-A6F0-D0D0BEFF003B}"/>
              </a:ext>
            </a:extLst>
          </p:cNvPr>
          <p:cNvSpPr/>
          <p:nvPr/>
        </p:nvSpPr>
        <p:spPr>
          <a:xfrm>
            <a:off x="1342632" y="3257847"/>
            <a:ext cx="2344018" cy="624368"/>
          </a:xfrm>
          <a:prstGeom prst="wedgeRoundRectCallout">
            <a:avLst>
              <a:gd name="adj1" fmla="val -49141"/>
              <a:gd name="adj2" fmla="val 7730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solidFill>
                  <a:srgbClr val="404040"/>
                </a:solidFill>
                <a:latin typeface="HGP創英角ｺﾞｼｯｸUB"/>
                <a:ea typeface="HGP創英角ｺﾞｼｯｸUB"/>
                <a:cs typeface="HGP創英角ｺﾞｼｯｸUB"/>
              </a:rPr>
              <a:t>評価者からのコメント</a:t>
            </a:r>
          </a:p>
        </p:txBody>
      </p:sp>
      <p:sp>
        <p:nvSpPr>
          <p:cNvPr id="18" name="角丸四角形吹き出し 9">
            <a:extLst>
              <a:ext uri="{FF2B5EF4-FFF2-40B4-BE49-F238E27FC236}">
                <a16:creationId xmlns:a16="http://schemas.microsoft.com/office/drawing/2014/main" id="{1E43864C-484B-436C-967F-D96652E50FB0}"/>
              </a:ext>
            </a:extLst>
          </p:cNvPr>
          <p:cNvSpPr/>
          <p:nvPr/>
        </p:nvSpPr>
        <p:spPr>
          <a:xfrm>
            <a:off x="3686650" y="4094320"/>
            <a:ext cx="2004637" cy="619936"/>
          </a:xfrm>
          <a:prstGeom prst="wedgeRoundRectCallout">
            <a:avLst>
              <a:gd name="adj1" fmla="val -49141"/>
              <a:gd name="adj2" fmla="val 7730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solidFill>
                  <a:srgbClr val="404040"/>
                </a:solidFill>
                <a:latin typeface="HGP創英角ｺﾞｼｯｸUB"/>
                <a:ea typeface="HGP創英角ｺﾞｼｯｸUB"/>
                <a:cs typeface="HGP創英角ｺﾞｼｯｸUB"/>
              </a:rPr>
              <a:t>社員からの返信</a:t>
            </a:r>
          </a:p>
        </p:txBody>
      </p:sp>
      <p:sp>
        <p:nvSpPr>
          <p:cNvPr id="15" name="正方形/長方形 14">
            <a:extLst>
              <a:ext uri="{FF2B5EF4-FFF2-40B4-BE49-F238E27FC236}">
                <a16:creationId xmlns:a16="http://schemas.microsoft.com/office/drawing/2014/main" id="{319FAEDF-E1CE-400D-A709-F82738D55EBE}"/>
              </a:ext>
            </a:extLst>
          </p:cNvPr>
          <p:cNvSpPr/>
          <p:nvPr/>
        </p:nvSpPr>
        <p:spPr>
          <a:xfrm>
            <a:off x="5200032" y="1709173"/>
            <a:ext cx="3784618" cy="26027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評価者と社員の双方が</a:t>
            </a:r>
            <a:endParaRPr kumimoji="1"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遠隔にいながら</a:t>
            </a:r>
            <a:endParaRPr kumimoji="1"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仕事明細書によって</a:t>
            </a:r>
            <a:endParaRPr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r>
              <a:rPr kumimoji="1"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仕事の評価を確認できます。</a:t>
            </a:r>
            <a:endParaRPr kumimoji="1"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437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286E8E9-A086-4C99-90E3-56DA43A69D71}"/>
              </a:ext>
            </a:extLst>
          </p:cNvPr>
          <p:cNvPicPr>
            <a:picLocks noChangeAspect="1"/>
          </p:cNvPicPr>
          <p:nvPr/>
        </p:nvPicPr>
        <p:blipFill>
          <a:blip r:embed="rId3"/>
          <a:stretch>
            <a:fillRect/>
          </a:stretch>
        </p:blipFill>
        <p:spPr>
          <a:xfrm>
            <a:off x="216000" y="890013"/>
            <a:ext cx="8712000" cy="3942429"/>
          </a:xfrm>
          <a:prstGeom prst="rect">
            <a:avLst/>
          </a:prstGeom>
          <a:ln>
            <a:solidFill>
              <a:srgbClr val="002060"/>
            </a:solidFill>
          </a:ln>
        </p:spPr>
      </p:pic>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22</a:t>
            </a:fld>
            <a:endParaRPr lang="en-US"/>
          </a:p>
        </p:txBody>
      </p:sp>
      <p:sp>
        <p:nvSpPr>
          <p:cNvPr id="9" name="正方形/長方形 8">
            <a:extLst>
              <a:ext uri="{FF2B5EF4-FFF2-40B4-BE49-F238E27FC236}">
                <a16:creationId xmlns:a16="http://schemas.microsoft.com/office/drawing/2014/main" id="{74298CCF-542F-484B-ACC1-158D178F3B1B}"/>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手当一覧表</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4" name="角丸四角形吹き出し 9">
            <a:extLst>
              <a:ext uri="{FF2B5EF4-FFF2-40B4-BE49-F238E27FC236}">
                <a16:creationId xmlns:a16="http://schemas.microsoft.com/office/drawing/2014/main" id="{3C2B506F-50D0-493C-9942-CFEDA80A569B}"/>
              </a:ext>
            </a:extLst>
          </p:cNvPr>
          <p:cNvSpPr/>
          <p:nvPr/>
        </p:nvSpPr>
        <p:spPr>
          <a:xfrm>
            <a:off x="4307164" y="1404534"/>
            <a:ext cx="3957159" cy="1616457"/>
          </a:xfrm>
          <a:prstGeom prst="wedgeRoundRectCallout">
            <a:avLst>
              <a:gd name="adj1" fmla="val -68475"/>
              <a:gd name="adj2" fmla="val 428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solidFill>
                  <a:srgbClr val="404040"/>
                </a:solidFill>
                <a:latin typeface="HGP創英角ｺﾞｼｯｸUB"/>
                <a:ea typeface="HGP創英角ｺﾞｼｯｸUB"/>
                <a:cs typeface="HGP創英角ｺﾞｼｯｸUB"/>
              </a:rPr>
              <a:t>ご自身の仕事明細書に</a:t>
            </a:r>
            <a:endParaRPr kumimoji="1" lang="en-US" altLang="ja-JP" dirty="0">
              <a:solidFill>
                <a:srgbClr val="404040"/>
              </a:solidFill>
              <a:latin typeface="HGP創英角ｺﾞｼｯｸUB"/>
              <a:ea typeface="HGP創英角ｺﾞｼｯｸUB"/>
              <a:cs typeface="HGP創英角ｺﾞｼｯｸUB"/>
            </a:endParaRPr>
          </a:p>
          <a:p>
            <a:r>
              <a:rPr kumimoji="1" lang="ja-JP" altLang="en-US" dirty="0">
                <a:solidFill>
                  <a:srgbClr val="404040"/>
                </a:solidFill>
                <a:latin typeface="HGP創英角ｺﾞｼｯｸUB"/>
                <a:ea typeface="HGP創英角ｺﾞｼｯｸUB"/>
                <a:cs typeface="HGP創英角ｺﾞｼｯｸUB"/>
              </a:rPr>
              <a:t>設定できる手当一覧になります。</a:t>
            </a:r>
          </a:p>
        </p:txBody>
      </p:sp>
    </p:spTree>
    <p:extLst>
      <p:ext uri="{BB962C8B-B14F-4D97-AF65-F5344CB8AC3E}">
        <p14:creationId xmlns:p14="http://schemas.microsoft.com/office/powerpoint/2010/main" val="7674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23</a:t>
            </a:fld>
            <a:endParaRPr lang="en-US"/>
          </a:p>
        </p:txBody>
      </p:sp>
      <p:sp>
        <p:nvSpPr>
          <p:cNvPr id="9" name="正方形/長方形 8">
            <a:extLst>
              <a:ext uri="{FF2B5EF4-FFF2-40B4-BE49-F238E27FC236}">
                <a16:creationId xmlns:a16="http://schemas.microsoft.com/office/drawing/2014/main" id="{ADF6B601-D073-4E78-ACDC-A4B4871D0959}"/>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今後の流れ</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8003CC15-3A10-43E1-9D90-A745491F91E4}"/>
              </a:ext>
            </a:extLst>
          </p:cNvPr>
          <p:cNvSpPr/>
          <p:nvPr/>
        </p:nvSpPr>
        <p:spPr>
          <a:xfrm>
            <a:off x="538713" y="1759833"/>
            <a:ext cx="3747210" cy="22609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kumimoji="1"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説明会の開催</a:t>
            </a:r>
            <a:endParaRPr kumimoji="1"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kumimoji="1"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（今回参加できない人は</a:t>
            </a:r>
            <a:endParaRPr kumimoji="1"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kumimoji="1"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必ずビデオを視聴して頂くこと）</a:t>
            </a:r>
          </a:p>
        </p:txBody>
      </p:sp>
      <p:sp>
        <p:nvSpPr>
          <p:cNvPr id="11" name="正方形/長方形 10">
            <a:extLst>
              <a:ext uri="{FF2B5EF4-FFF2-40B4-BE49-F238E27FC236}">
                <a16:creationId xmlns:a16="http://schemas.microsoft.com/office/drawing/2014/main" id="{73FBAB31-7A57-4D11-8BDD-9F21917591CE}"/>
              </a:ext>
            </a:extLst>
          </p:cNvPr>
          <p:cNvSpPr/>
          <p:nvPr/>
        </p:nvSpPr>
        <p:spPr>
          <a:xfrm>
            <a:off x="5635034" y="1798958"/>
            <a:ext cx="3200853" cy="15148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個別説明会の開催</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（説明会開催後随時）</a:t>
            </a:r>
            <a:endParaRPr kumimoji="1"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5B118EA7-E613-4FA2-9D08-B3E4004E18C7}"/>
              </a:ext>
            </a:extLst>
          </p:cNvPr>
          <p:cNvPicPr>
            <a:picLocks noChangeAspect="1"/>
          </p:cNvPicPr>
          <p:nvPr/>
        </p:nvPicPr>
        <p:blipFill>
          <a:blip r:embed="rId3"/>
          <a:stretch>
            <a:fillRect/>
          </a:stretch>
        </p:blipFill>
        <p:spPr>
          <a:xfrm>
            <a:off x="3847619" y="2245939"/>
            <a:ext cx="1440000" cy="651621"/>
          </a:xfrm>
          <a:prstGeom prst="rect">
            <a:avLst/>
          </a:prstGeom>
        </p:spPr>
      </p:pic>
    </p:spTree>
    <p:extLst>
      <p:ext uri="{BB962C8B-B14F-4D97-AF65-F5344CB8AC3E}">
        <p14:creationId xmlns:p14="http://schemas.microsoft.com/office/powerpoint/2010/main" val="69320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3</a:t>
            </a:fld>
            <a:endParaRPr lang="en-US"/>
          </a:p>
        </p:txBody>
      </p:sp>
      <p:sp>
        <p:nvSpPr>
          <p:cNvPr id="12" name="正方形/長方形 11">
            <a:extLst>
              <a:ext uri="{FF2B5EF4-FFF2-40B4-BE49-F238E27FC236}">
                <a16:creationId xmlns:a16="http://schemas.microsoft.com/office/drawing/2014/main" id="{BC7F66A7-F8E4-4E4F-B9AB-6A211269DEAD}"/>
              </a:ext>
            </a:extLst>
          </p:cNvPr>
          <p:cNvSpPr/>
          <p:nvPr/>
        </p:nvSpPr>
        <p:spPr>
          <a:xfrm>
            <a:off x="89453" y="715617"/>
            <a:ext cx="8865704" cy="43254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50000"/>
              </a:lnSpc>
            </a:pP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１．会社の仕事の棚卸をし、役割分担を明確にしたうえで、各支店との連携強化</a:t>
            </a:r>
            <a:endParaRPr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を図り、</a:t>
            </a:r>
            <a:r>
              <a:rPr lang="ja-JP" altLang="en-US" sz="2000" dirty="0">
                <a:solidFill>
                  <a:srgbClr val="1C51C2"/>
                </a:solidFill>
                <a:latin typeface="HGP創英角ｺﾞｼｯｸUB" panose="020B0900000000000000" pitchFamily="50" charset="-128"/>
                <a:ea typeface="HGP創英角ｺﾞｼｯｸUB" panose="020B0900000000000000" pitchFamily="50" charset="-128"/>
              </a:rPr>
              <a:t>業務の効率を図り</a:t>
            </a: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rgbClr val="800080"/>
                </a:solidFill>
                <a:latin typeface="HGP創英角ｺﾞｼｯｸUB" panose="020B0900000000000000" pitchFamily="50" charset="-128"/>
                <a:ea typeface="HGP創英角ｺﾞｼｯｸUB" panose="020B0900000000000000" pitchFamily="50" charset="-128"/>
              </a:rPr>
              <a:t>生産性を向上</a:t>
            </a: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させる</a:t>
            </a:r>
            <a:endParaRPr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endParaRPr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２．あらゆる諸経費を削減することと共に、</a:t>
            </a:r>
            <a:br>
              <a:rPr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b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rgbClr val="1C51C2"/>
                </a:solidFill>
                <a:latin typeface="HGP創英角ｺﾞｼｯｸUB" panose="020B0900000000000000" pitchFamily="50" charset="-128"/>
                <a:ea typeface="HGP創英角ｺﾞｼｯｸUB" panose="020B0900000000000000" pitchFamily="50" charset="-128"/>
              </a:rPr>
              <a:t>○○の仕事を増やすことを目的</a:t>
            </a: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とし、</a:t>
            </a:r>
            <a:r>
              <a:rPr lang="ja-JP" altLang="en-US" sz="2000" dirty="0">
                <a:solidFill>
                  <a:srgbClr val="800080"/>
                </a:solidFill>
                <a:latin typeface="HGP創英角ｺﾞｼｯｸUB" panose="020B0900000000000000" pitchFamily="50" charset="-128"/>
                <a:ea typeface="HGP創英角ｺﾞｼｯｸUB" panose="020B0900000000000000" pitchFamily="50" charset="-128"/>
              </a:rPr>
              <a:t>事業規模の拡大</a:t>
            </a: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を目指す</a:t>
            </a:r>
            <a:endParaRPr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endParaRPr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３．現行賃金システムの構造的な課題を解決するために</a:t>
            </a:r>
            <a:endParaRPr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新給与システムを導入し、</a:t>
            </a:r>
            <a:r>
              <a:rPr lang="ja-JP" altLang="en-US" sz="2000" dirty="0">
                <a:solidFill>
                  <a:srgbClr val="1C51C2"/>
                </a:solidFill>
                <a:latin typeface="HGP創英角ｺﾞｼｯｸUB" panose="020B0900000000000000" pitchFamily="50" charset="-128"/>
                <a:ea typeface="HGP創英角ｺﾞｼｯｸUB" panose="020B0900000000000000" pitchFamily="50" charset="-128"/>
              </a:rPr>
              <a:t>企業の持続性を担保</a:t>
            </a: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できるよう（</a:t>
            </a:r>
            <a:r>
              <a:rPr lang="ja-JP" altLang="en-US" sz="2000" dirty="0">
                <a:solidFill>
                  <a:srgbClr val="1C51C2"/>
                </a:solidFill>
                <a:latin typeface="HGP創英角ｺﾞｼｯｸUB" panose="020B0900000000000000" pitchFamily="50" charset="-128"/>
                <a:ea typeface="HGP創英角ｺﾞｼｯｸUB" panose="020B0900000000000000" pitchFamily="50" charset="-128"/>
              </a:rPr>
              <a:t>存続と発展</a:t>
            </a: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）に</a:t>
            </a:r>
            <a:br>
              <a:rPr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b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改善すると共に、</a:t>
            </a:r>
            <a:r>
              <a:rPr lang="ja-JP" altLang="en-US" sz="2000" dirty="0">
                <a:solidFill>
                  <a:srgbClr val="800080"/>
                </a:solidFill>
                <a:latin typeface="HGP創英角ｺﾞｼｯｸUB" panose="020B0900000000000000" pitchFamily="50" charset="-128"/>
                <a:ea typeface="HGP創英角ｺﾞｼｯｸUB" panose="020B0900000000000000" pitchFamily="50" charset="-128"/>
              </a:rPr>
              <a:t>社員のやる気を喚起</a:t>
            </a: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する</a:t>
            </a:r>
            <a:endParaRPr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89D01036-57D9-4B5D-9DCE-2641F7FB5133}"/>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目的</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8630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4</a:t>
            </a:fld>
            <a:endParaRPr lang="en-US"/>
          </a:p>
        </p:txBody>
      </p:sp>
      <p:sp>
        <p:nvSpPr>
          <p:cNvPr id="12" name="正方形/長方形 11">
            <a:extLst>
              <a:ext uri="{FF2B5EF4-FFF2-40B4-BE49-F238E27FC236}">
                <a16:creationId xmlns:a16="http://schemas.microsoft.com/office/drawing/2014/main" id="{BC7F66A7-F8E4-4E4F-B9AB-6A211269DEAD}"/>
              </a:ext>
            </a:extLst>
          </p:cNvPr>
          <p:cNvSpPr/>
          <p:nvPr/>
        </p:nvSpPr>
        <p:spPr>
          <a:xfrm>
            <a:off x="552758" y="1266896"/>
            <a:ext cx="8038484" cy="26097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ja-JP" altLang="en-US"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新しい給与体系について</a:t>
            </a:r>
            <a:endParaRPr lang="en-US" altLang="ja-JP" sz="4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3882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72BC599-9DF5-4CCC-AB72-9ED0FFDE75DC}"/>
              </a:ext>
            </a:extLst>
          </p:cNvPr>
          <p:cNvSpPr>
            <a:spLocks noGrp="1"/>
          </p:cNvSpPr>
          <p:nvPr>
            <p:ph type="sldNum" sz="quarter" idx="12"/>
          </p:nvPr>
        </p:nvSpPr>
        <p:spPr/>
        <p:txBody>
          <a:bodyPr/>
          <a:lstStyle/>
          <a:p>
            <a:fld id="{2066355A-084C-D24E-9AD2-7E4FC41EA627}" type="slidenum">
              <a:rPr lang="en-US" smtClean="0"/>
              <a:t>5</a:t>
            </a:fld>
            <a:endParaRPr lang="en-US"/>
          </a:p>
        </p:txBody>
      </p:sp>
      <p:sp>
        <p:nvSpPr>
          <p:cNvPr id="16" name="正方形/長方形 15">
            <a:extLst>
              <a:ext uri="{FF2B5EF4-FFF2-40B4-BE49-F238E27FC236}">
                <a16:creationId xmlns:a16="http://schemas.microsoft.com/office/drawing/2014/main" id="{BC7F66A7-F8E4-4E4F-B9AB-6A211269DEAD}"/>
              </a:ext>
            </a:extLst>
          </p:cNvPr>
          <p:cNvSpPr/>
          <p:nvPr/>
        </p:nvSpPr>
        <p:spPr>
          <a:xfrm>
            <a:off x="-1" y="-77641"/>
            <a:ext cx="7588155"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新しい給与体系について</a:t>
            </a:r>
            <a:endParaRPr lang="en-US" altLang="ja-JP"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2" name="正方形/長方形 1">
            <a:extLst>
              <a:ext uri="{FF2B5EF4-FFF2-40B4-BE49-F238E27FC236}">
                <a16:creationId xmlns:a16="http://schemas.microsoft.com/office/drawing/2014/main" id="{FCCE9727-208A-4A96-ADB6-651797521C43}"/>
              </a:ext>
            </a:extLst>
          </p:cNvPr>
          <p:cNvSpPr/>
          <p:nvPr/>
        </p:nvSpPr>
        <p:spPr>
          <a:xfrm>
            <a:off x="109172" y="1889769"/>
            <a:ext cx="8816453" cy="9144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●新賃金体系で不利益変更にならないように、今までの給与体系の月額金額等を</a:t>
            </a:r>
            <a:endParaRPr kumimoji="1" lang="en-US" altLang="ja-JP"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下回らないように設計しスタートする</a:t>
            </a:r>
            <a:endPar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EE1A2EE0-A17A-411D-872A-0F1E2EED4FCF}"/>
              </a:ext>
            </a:extLst>
          </p:cNvPr>
          <p:cNvSpPr/>
          <p:nvPr/>
        </p:nvSpPr>
        <p:spPr>
          <a:xfrm>
            <a:off x="109172" y="826636"/>
            <a:ext cx="8816453" cy="9144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●今までの等級号俸制を廃止し、新しい給与体系を設定する</a:t>
            </a:r>
          </a:p>
        </p:txBody>
      </p:sp>
      <p:sp>
        <p:nvSpPr>
          <p:cNvPr id="10" name="正方形/長方形 9">
            <a:extLst>
              <a:ext uri="{FF2B5EF4-FFF2-40B4-BE49-F238E27FC236}">
                <a16:creationId xmlns:a16="http://schemas.microsoft.com/office/drawing/2014/main" id="{D3517373-F85E-4F30-A2C6-0F5967D2C734}"/>
              </a:ext>
            </a:extLst>
          </p:cNvPr>
          <p:cNvSpPr/>
          <p:nvPr/>
        </p:nvSpPr>
        <p:spPr>
          <a:xfrm>
            <a:off x="109172" y="2952902"/>
            <a:ext cx="8816453" cy="9144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新しく</a:t>
            </a:r>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各種手当</a:t>
            </a:r>
            <a:r>
              <a:rPr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を設定する</a:t>
            </a:r>
            <a:endPar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1" name="正方形/長方形 10">
            <a:extLst>
              <a:ext uri="{FF2B5EF4-FFF2-40B4-BE49-F238E27FC236}">
                <a16:creationId xmlns:a16="http://schemas.microsoft.com/office/drawing/2014/main" id="{C86F8FC4-5E8C-4242-96FA-7EC954D991B9}"/>
              </a:ext>
            </a:extLst>
          </p:cNvPr>
          <p:cNvSpPr/>
          <p:nvPr/>
        </p:nvSpPr>
        <p:spPr>
          <a:xfrm>
            <a:off x="109172" y="4016035"/>
            <a:ext cx="8816453" cy="9144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●部署によっては裁量労働制とフレックス勤務を導入する</a:t>
            </a:r>
          </a:p>
        </p:txBody>
      </p:sp>
    </p:spTree>
    <p:extLst>
      <p:ext uri="{BB962C8B-B14F-4D97-AF65-F5344CB8AC3E}">
        <p14:creationId xmlns:p14="http://schemas.microsoft.com/office/powerpoint/2010/main" val="406935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2662" y="2959898"/>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C7F66A7-F8E4-4E4F-B9AB-6A211269DEAD}"/>
              </a:ext>
            </a:extLst>
          </p:cNvPr>
          <p:cNvSpPr/>
          <p:nvPr/>
        </p:nvSpPr>
        <p:spPr>
          <a:xfrm>
            <a:off x="0" y="-77641"/>
            <a:ext cx="5098944"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給与設計　</a:t>
            </a:r>
            <a:r>
              <a:rPr kumimoji="1"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基本コンセプト</a:t>
            </a:r>
          </a:p>
        </p:txBody>
      </p:sp>
      <p:sp>
        <p:nvSpPr>
          <p:cNvPr id="10" name="右中かっこ 9">
            <a:extLst>
              <a:ext uri="{FF2B5EF4-FFF2-40B4-BE49-F238E27FC236}">
                <a16:creationId xmlns:a16="http://schemas.microsoft.com/office/drawing/2014/main" id="{2806F1D7-DC41-4E85-8F11-5213D7B3DF4A}"/>
              </a:ext>
            </a:extLst>
          </p:cNvPr>
          <p:cNvSpPr/>
          <p:nvPr/>
        </p:nvSpPr>
        <p:spPr>
          <a:xfrm>
            <a:off x="6703177" y="1287721"/>
            <a:ext cx="254927" cy="1395500"/>
          </a:xfrm>
          <a:prstGeom prst="rightBrace">
            <a:avLst>
              <a:gd name="adj1" fmla="val 26851"/>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8719577C-15E0-485E-ADC8-EB2D5AD94E51}"/>
              </a:ext>
            </a:extLst>
          </p:cNvPr>
          <p:cNvSpPr txBox="1"/>
          <p:nvPr/>
        </p:nvSpPr>
        <p:spPr>
          <a:xfrm>
            <a:off x="7000361" y="1769684"/>
            <a:ext cx="1107996" cy="461665"/>
          </a:xfrm>
          <a:prstGeom prst="rect">
            <a:avLst/>
          </a:prstGeom>
          <a:noFill/>
        </p:spPr>
        <p:txBody>
          <a:bodyPr wrap="none" rtlCol="0">
            <a:spAutoFit/>
          </a:bodyPr>
          <a:lstStyle/>
          <a:p>
            <a:r>
              <a:rPr kumimoji="1" lang="ja-JP" altLang="en-US" sz="2400" dirty="0">
                <a:solidFill>
                  <a:srgbClr val="0070C0"/>
                </a:solidFill>
                <a:latin typeface="HGP創英角ｺﾞｼｯｸUB" panose="020B0900000000000000" pitchFamily="50" charset="-128"/>
                <a:ea typeface="HGP創英角ｺﾞｼｯｸUB" panose="020B0900000000000000" pitchFamily="50" charset="-128"/>
                <a:cs typeface="メイリオ"/>
              </a:rPr>
              <a:t>仕事給</a:t>
            </a:r>
            <a:endParaRPr kumimoji="1" lang="en-US" altLang="ja-JP" sz="2400" dirty="0">
              <a:solidFill>
                <a:srgbClr val="0070C0"/>
              </a:solidFill>
              <a:latin typeface="HGP創英角ｺﾞｼｯｸUB" panose="020B0900000000000000" pitchFamily="50" charset="-128"/>
              <a:ea typeface="HGP創英角ｺﾞｼｯｸUB" panose="020B0900000000000000" pitchFamily="50" charset="-128"/>
              <a:cs typeface="メイリオ"/>
            </a:endParaRPr>
          </a:p>
        </p:txBody>
      </p:sp>
      <p:sp>
        <p:nvSpPr>
          <p:cNvPr id="17" name="右中かっこ 16">
            <a:extLst>
              <a:ext uri="{FF2B5EF4-FFF2-40B4-BE49-F238E27FC236}">
                <a16:creationId xmlns:a16="http://schemas.microsoft.com/office/drawing/2014/main" id="{208CAD0B-DA01-4226-809E-78771AFA8163}"/>
              </a:ext>
            </a:extLst>
          </p:cNvPr>
          <p:cNvSpPr/>
          <p:nvPr/>
        </p:nvSpPr>
        <p:spPr>
          <a:xfrm>
            <a:off x="6701728" y="2695252"/>
            <a:ext cx="235424" cy="1963377"/>
          </a:xfrm>
          <a:prstGeom prst="rightBrace">
            <a:avLst>
              <a:gd name="adj1" fmla="val 32407"/>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latin typeface="HGP創英角ｺﾞｼｯｸUB" panose="020B0900000000000000" pitchFamily="50" charset="-128"/>
              <a:ea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1E6E2FDE-0173-4F0A-86EE-300AE26F7E70}"/>
              </a:ext>
            </a:extLst>
          </p:cNvPr>
          <p:cNvSpPr txBox="1"/>
          <p:nvPr/>
        </p:nvSpPr>
        <p:spPr>
          <a:xfrm>
            <a:off x="7009528" y="3455323"/>
            <a:ext cx="1107996" cy="461665"/>
          </a:xfrm>
          <a:prstGeom prst="rect">
            <a:avLst/>
          </a:prstGeom>
          <a:noFill/>
        </p:spPr>
        <p:txBody>
          <a:bodyPr wrap="none" rtlCol="0">
            <a:spAutoFit/>
          </a:bodyPr>
          <a:lstStyle/>
          <a:p>
            <a:r>
              <a:rPr lang="ja-JP" altLang="en-US" sz="2400" dirty="0">
                <a:solidFill>
                  <a:srgbClr val="FF9966"/>
                </a:solidFill>
                <a:latin typeface="HGP創英角ｺﾞｼｯｸUB" panose="020B0900000000000000" pitchFamily="50" charset="-128"/>
                <a:ea typeface="HGP創英角ｺﾞｼｯｸUB" panose="020B0900000000000000" pitchFamily="50" charset="-128"/>
                <a:cs typeface="メイリオ"/>
              </a:rPr>
              <a:t>基礎給</a:t>
            </a:r>
            <a:endParaRPr lang="en-US" altLang="ja-JP" sz="2400" dirty="0">
              <a:solidFill>
                <a:srgbClr val="FF9966"/>
              </a:solidFill>
              <a:latin typeface="HGP創英角ｺﾞｼｯｸUB" panose="020B0900000000000000" pitchFamily="50" charset="-128"/>
              <a:ea typeface="HGP創英角ｺﾞｼｯｸUB" panose="020B0900000000000000" pitchFamily="50" charset="-128"/>
              <a:cs typeface="メイリオ"/>
            </a:endParaRPr>
          </a:p>
        </p:txBody>
      </p:sp>
      <p:sp>
        <p:nvSpPr>
          <p:cNvPr id="19" name="テキスト ボックス 18"/>
          <p:cNvSpPr txBox="1"/>
          <p:nvPr/>
        </p:nvSpPr>
        <p:spPr>
          <a:xfrm>
            <a:off x="1792662" y="2890108"/>
            <a:ext cx="184666" cy="369332"/>
          </a:xfrm>
          <a:prstGeom prst="rect">
            <a:avLst/>
          </a:prstGeom>
          <a:noFill/>
        </p:spPr>
        <p:txBody>
          <a:bodyPr wrap="none" rtlCol="0">
            <a:spAutoFit/>
          </a:bodyPr>
          <a:lstStyle/>
          <a:p>
            <a:endPar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21" name="正方形/長方形 20">
            <a:extLst>
              <a:ext uri="{FF2B5EF4-FFF2-40B4-BE49-F238E27FC236}">
                <a16:creationId xmlns:a16="http://schemas.microsoft.com/office/drawing/2014/main" id="{C83C052C-C7D3-4B6E-80DE-88A47DB7BA8B}"/>
              </a:ext>
            </a:extLst>
          </p:cNvPr>
          <p:cNvSpPr/>
          <p:nvPr/>
        </p:nvSpPr>
        <p:spPr>
          <a:xfrm>
            <a:off x="1683437" y="1746761"/>
            <a:ext cx="1887428" cy="2910764"/>
          </a:xfrm>
          <a:prstGeom prst="rect">
            <a:avLst/>
          </a:prstGeom>
          <a:solidFill>
            <a:srgbClr val="DEEBF7"/>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基本給</a:t>
            </a:r>
            <a:endParaRPr kumimoji="1"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endParaRPr>
          </a:p>
        </p:txBody>
      </p:sp>
      <p:sp>
        <p:nvSpPr>
          <p:cNvPr id="32" name="正方形/長方形 31">
            <a:extLst>
              <a:ext uri="{FF2B5EF4-FFF2-40B4-BE49-F238E27FC236}">
                <a16:creationId xmlns:a16="http://schemas.microsoft.com/office/drawing/2014/main" id="{E7A7A35F-E88D-41FF-8696-91AE15863D55}"/>
              </a:ext>
            </a:extLst>
          </p:cNvPr>
          <p:cNvSpPr/>
          <p:nvPr/>
        </p:nvSpPr>
        <p:spPr>
          <a:xfrm>
            <a:off x="1683437" y="1273924"/>
            <a:ext cx="1887428" cy="472837"/>
          </a:xfrm>
          <a:prstGeom prst="rect">
            <a:avLst/>
          </a:prstGeom>
          <a:solidFill>
            <a:srgbClr val="FF9966"/>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諸手当</a:t>
            </a:r>
          </a:p>
        </p:txBody>
      </p:sp>
      <p:sp>
        <p:nvSpPr>
          <p:cNvPr id="36" name="正方形/長方形 35">
            <a:extLst>
              <a:ext uri="{FF2B5EF4-FFF2-40B4-BE49-F238E27FC236}">
                <a16:creationId xmlns:a16="http://schemas.microsoft.com/office/drawing/2014/main" id="{F2913660-8448-4E89-812B-AA381FD4A197}"/>
              </a:ext>
            </a:extLst>
          </p:cNvPr>
          <p:cNvSpPr/>
          <p:nvPr/>
        </p:nvSpPr>
        <p:spPr>
          <a:xfrm>
            <a:off x="4814300" y="2683221"/>
            <a:ext cx="1887428" cy="675000"/>
          </a:xfrm>
          <a:prstGeom prst="rect">
            <a:avLst/>
          </a:prstGeom>
          <a:solidFill>
            <a:srgbClr val="DEEBF7"/>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経験給</a:t>
            </a:r>
            <a:endParaRPr kumimoji="1"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endParaRPr>
          </a:p>
        </p:txBody>
      </p:sp>
      <p:sp>
        <p:nvSpPr>
          <p:cNvPr id="37" name="正方形/長方形 36">
            <a:extLst>
              <a:ext uri="{FF2B5EF4-FFF2-40B4-BE49-F238E27FC236}">
                <a16:creationId xmlns:a16="http://schemas.microsoft.com/office/drawing/2014/main" id="{C83C052C-C7D3-4B6E-80DE-88A47DB7BA8B}"/>
              </a:ext>
            </a:extLst>
          </p:cNvPr>
          <p:cNvSpPr/>
          <p:nvPr/>
        </p:nvSpPr>
        <p:spPr>
          <a:xfrm>
            <a:off x="4814300" y="3362629"/>
            <a:ext cx="1887428" cy="1296000"/>
          </a:xfrm>
          <a:prstGeom prst="rect">
            <a:avLst/>
          </a:prstGeom>
          <a:solidFill>
            <a:srgbClr val="DEEBF7"/>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年齢給</a:t>
            </a:r>
            <a:endParaRPr kumimoji="1"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endParaRPr>
          </a:p>
        </p:txBody>
      </p:sp>
      <p:sp>
        <p:nvSpPr>
          <p:cNvPr id="38" name="正方形/長方形 37">
            <a:extLst>
              <a:ext uri="{FF2B5EF4-FFF2-40B4-BE49-F238E27FC236}">
                <a16:creationId xmlns:a16="http://schemas.microsoft.com/office/drawing/2014/main" id="{89F7DDDD-6EED-4379-99CE-6DA171AC8D94}"/>
              </a:ext>
            </a:extLst>
          </p:cNvPr>
          <p:cNvSpPr/>
          <p:nvPr/>
        </p:nvSpPr>
        <p:spPr>
          <a:xfrm>
            <a:off x="4814300" y="2262030"/>
            <a:ext cx="1887428" cy="428814"/>
          </a:xfrm>
          <a:prstGeom prst="rect">
            <a:avLst/>
          </a:prstGeom>
          <a:solidFill>
            <a:srgbClr val="FFCCCC"/>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資格手当</a:t>
            </a:r>
            <a:endParaRPr kumimoji="1" lang="ja-JP" altLang="en-US" sz="1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endParaRPr>
          </a:p>
        </p:txBody>
      </p:sp>
      <p:sp>
        <p:nvSpPr>
          <p:cNvPr id="39" name="正方形/長方形 38">
            <a:extLst>
              <a:ext uri="{FF2B5EF4-FFF2-40B4-BE49-F238E27FC236}">
                <a16:creationId xmlns:a16="http://schemas.microsoft.com/office/drawing/2014/main" id="{DF10B404-DA14-43EC-9CF0-E4476FB2B229}"/>
              </a:ext>
            </a:extLst>
          </p:cNvPr>
          <p:cNvSpPr/>
          <p:nvPr/>
        </p:nvSpPr>
        <p:spPr>
          <a:xfrm>
            <a:off x="4814300" y="1747865"/>
            <a:ext cx="1887428" cy="514165"/>
          </a:xfrm>
          <a:prstGeom prst="rect">
            <a:avLst/>
          </a:prstGeom>
          <a:solidFill>
            <a:srgbClr val="FFFFCC"/>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職務手当</a:t>
            </a:r>
          </a:p>
        </p:txBody>
      </p:sp>
      <p:sp>
        <p:nvSpPr>
          <p:cNvPr id="40" name="正方形/長方形 39">
            <a:extLst>
              <a:ext uri="{FF2B5EF4-FFF2-40B4-BE49-F238E27FC236}">
                <a16:creationId xmlns:a16="http://schemas.microsoft.com/office/drawing/2014/main" id="{E7A7A35F-E88D-41FF-8696-91AE15863D55}"/>
              </a:ext>
            </a:extLst>
          </p:cNvPr>
          <p:cNvSpPr/>
          <p:nvPr/>
        </p:nvSpPr>
        <p:spPr>
          <a:xfrm>
            <a:off x="4814300" y="1275028"/>
            <a:ext cx="1887428" cy="472837"/>
          </a:xfrm>
          <a:prstGeom prst="rect">
            <a:avLst/>
          </a:prstGeom>
          <a:solidFill>
            <a:srgbClr val="CCFFCC"/>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インセンティブ手当</a:t>
            </a:r>
          </a:p>
        </p:txBody>
      </p:sp>
      <p:cxnSp>
        <p:nvCxnSpPr>
          <p:cNvPr id="41" name="直線コネクタ 40">
            <a:extLst>
              <a:ext uri="{FF2B5EF4-FFF2-40B4-BE49-F238E27FC236}">
                <a16:creationId xmlns:a16="http://schemas.microsoft.com/office/drawing/2014/main" id="{547FD390-62F5-4099-9E74-98A77F96A30A}"/>
              </a:ext>
            </a:extLst>
          </p:cNvPr>
          <p:cNvCxnSpPr/>
          <p:nvPr/>
        </p:nvCxnSpPr>
        <p:spPr>
          <a:xfrm>
            <a:off x="3570865" y="1273924"/>
            <a:ext cx="1243435" cy="0"/>
          </a:xfrm>
          <a:prstGeom prst="line">
            <a:avLst/>
          </a:prstGeom>
          <a:ln w="3175"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547FD390-62F5-4099-9E74-98A77F96A30A}"/>
              </a:ext>
            </a:extLst>
          </p:cNvPr>
          <p:cNvCxnSpPr/>
          <p:nvPr/>
        </p:nvCxnSpPr>
        <p:spPr>
          <a:xfrm>
            <a:off x="3570865" y="4657525"/>
            <a:ext cx="1243435" cy="0"/>
          </a:xfrm>
          <a:prstGeom prst="line">
            <a:avLst/>
          </a:prstGeom>
          <a:ln w="3175" cmpd="sng">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4" name="右矢印 3"/>
          <p:cNvSpPr/>
          <p:nvPr/>
        </p:nvSpPr>
        <p:spPr>
          <a:xfrm>
            <a:off x="3663465" y="2001640"/>
            <a:ext cx="1039583" cy="2310573"/>
          </a:xfrm>
          <a:prstGeom prst="rightArrow">
            <a:avLst>
              <a:gd name="adj1" fmla="val 73628"/>
              <a:gd name="adj2" fmla="val 4858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solidFill>
                  <a:srgbClr val="800080"/>
                </a:solidFill>
                <a:latin typeface="HGP創英角ｺﾞｼｯｸUB"/>
                <a:ea typeface="HGP創英角ｺﾞｼｯｸUB"/>
                <a:cs typeface="HGP創英角ｺﾞｼｯｸUB"/>
              </a:rPr>
              <a:t>中身</a:t>
            </a:r>
            <a:r>
              <a:rPr kumimoji="1" lang="ja-JP" altLang="en-US" dirty="0">
                <a:solidFill>
                  <a:srgbClr val="800080"/>
                </a:solidFill>
                <a:latin typeface="HGP創英角ｺﾞｼｯｸUB"/>
                <a:ea typeface="HGP創英角ｺﾞｼｯｸUB"/>
                <a:cs typeface="HGP創英角ｺﾞｼｯｸUB"/>
              </a:rPr>
              <a:t>の</a:t>
            </a:r>
            <a:endParaRPr kumimoji="1" lang="en-US" altLang="ja-JP" dirty="0">
              <a:solidFill>
                <a:srgbClr val="800080"/>
              </a:solidFill>
              <a:latin typeface="HGP創英角ｺﾞｼｯｸUB"/>
              <a:ea typeface="HGP創英角ｺﾞｼｯｸUB"/>
              <a:cs typeface="HGP創英角ｺﾞｼｯｸUB"/>
            </a:endParaRPr>
          </a:p>
          <a:p>
            <a:pPr algn="ctr"/>
            <a:r>
              <a:rPr kumimoji="1" lang="ja-JP" altLang="en-US" dirty="0">
                <a:solidFill>
                  <a:srgbClr val="800080"/>
                </a:solidFill>
                <a:latin typeface="HGP創英角ｺﾞｼｯｸUB"/>
                <a:ea typeface="HGP創英角ｺﾞｼｯｸUB"/>
                <a:cs typeface="HGP創英角ｺﾞｼｯｸUB"/>
              </a:rPr>
              <a:t>組替</a:t>
            </a:r>
          </a:p>
        </p:txBody>
      </p:sp>
      <p:sp>
        <p:nvSpPr>
          <p:cNvPr id="46" name="テキスト ボックス 45">
            <a:extLst>
              <a:ext uri="{FF2B5EF4-FFF2-40B4-BE49-F238E27FC236}">
                <a16:creationId xmlns:a16="http://schemas.microsoft.com/office/drawing/2014/main" id="{8719577C-15E0-485E-ADC8-EB2D5AD94E51}"/>
              </a:ext>
            </a:extLst>
          </p:cNvPr>
          <p:cNvSpPr txBox="1"/>
          <p:nvPr/>
        </p:nvSpPr>
        <p:spPr>
          <a:xfrm>
            <a:off x="2250338" y="874918"/>
            <a:ext cx="697627" cy="400110"/>
          </a:xfrm>
          <a:prstGeom prst="rect">
            <a:avLst/>
          </a:prstGeom>
          <a:noFill/>
        </p:spPr>
        <p:txBody>
          <a:bodyPr wrap="none" rtlCol="0">
            <a:spAutoFit/>
          </a:bodyPr>
          <a:lstStyle/>
          <a:p>
            <a:r>
              <a:rPr kumimoji="1"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月額</a:t>
            </a:r>
            <a:endParaRPr kumimoji="1"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endParaRPr>
          </a:p>
        </p:txBody>
      </p:sp>
      <p:sp>
        <p:nvSpPr>
          <p:cNvPr id="47" name="テキスト ボックス 46">
            <a:extLst>
              <a:ext uri="{FF2B5EF4-FFF2-40B4-BE49-F238E27FC236}">
                <a16:creationId xmlns:a16="http://schemas.microsoft.com/office/drawing/2014/main" id="{8719577C-15E0-485E-ADC8-EB2D5AD94E51}"/>
              </a:ext>
            </a:extLst>
          </p:cNvPr>
          <p:cNvSpPr txBox="1"/>
          <p:nvPr/>
        </p:nvSpPr>
        <p:spPr>
          <a:xfrm>
            <a:off x="5407938" y="876662"/>
            <a:ext cx="697627" cy="400110"/>
          </a:xfrm>
          <a:prstGeom prst="rect">
            <a:avLst/>
          </a:prstGeom>
          <a:noFill/>
        </p:spPr>
        <p:txBody>
          <a:bodyPr wrap="none" rtlCol="0">
            <a:spAutoFit/>
          </a:bodyPr>
          <a:lstStyle/>
          <a:p>
            <a:r>
              <a:rPr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月額</a:t>
            </a:r>
            <a:endParaRPr kumimoji="1"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endParaRPr>
          </a:p>
        </p:txBody>
      </p:sp>
      <p:sp>
        <p:nvSpPr>
          <p:cNvPr id="22" name="テキスト ボックス 21">
            <a:extLst>
              <a:ext uri="{FF2B5EF4-FFF2-40B4-BE49-F238E27FC236}">
                <a16:creationId xmlns:a16="http://schemas.microsoft.com/office/drawing/2014/main" id="{A6421E5F-38BB-40A9-B8E4-179A7CAF92EC}"/>
              </a:ext>
            </a:extLst>
          </p:cNvPr>
          <p:cNvSpPr txBox="1"/>
          <p:nvPr/>
        </p:nvSpPr>
        <p:spPr>
          <a:xfrm>
            <a:off x="286997" y="4686229"/>
            <a:ext cx="7792518" cy="400110"/>
          </a:xfrm>
          <a:prstGeom prst="rect">
            <a:avLst/>
          </a:prstGeom>
          <a:noFill/>
        </p:spPr>
        <p:txBody>
          <a:bodyPr wrap="none" rtlCol="0">
            <a:spAutoFit/>
          </a:bodyPr>
          <a:lstStyle/>
          <a:p>
            <a:r>
              <a:rPr kumimoji="1" lang="ja-JP" altLang="en-US"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仕事の棚卸を行い、基本給の中に含まれている仕事部分を抜き出します</a:t>
            </a:r>
            <a:endParaRPr kumimoji="1" lang="en-US" altLang="ja-JP" sz="2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endParaRPr>
          </a:p>
        </p:txBody>
      </p:sp>
    </p:spTree>
    <p:extLst>
      <p:ext uri="{BB962C8B-B14F-4D97-AF65-F5344CB8AC3E}">
        <p14:creationId xmlns:p14="http://schemas.microsoft.com/office/powerpoint/2010/main" val="391996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500"/>
                                        <p:tgtEl>
                                          <p:spTgt spid="3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500"/>
                                        <p:tgtEl>
                                          <p:spTgt spid="3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up)">
                                      <p:cBhvr>
                                        <p:cTn id="28" dur="500"/>
                                        <p:tgtEl>
                                          <p:spTgt spid="4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up)">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7" grpId="0" animBg="1"/>
      <p:bldP spid="18" grpId="0"/>
      <p:bldP spid="36" grpId="0" animBg="1"/>
      <p:bldP spid="37" grpId="0" animBg="1"/>
      <p:bldP spid="38" grpId="0" animBg="1"/>
      <p:bldP spid="39" grpId="0" animBg="1"/>
      <p:bldP spid="40" grpId="0" animBg="1"/>
      <p:bldP spid="4" grpId="0" animBg="1"/>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1" name="図 10" descr="LOGO_r5_c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570" y="110913"/>
            <a:ext cx="1657226" cy="346286"/>
          </a:xfrm>
          <a:prstGeom prst="rect">
            <a:avLst/>
          </a:prstGeom>
        </p:spPr>
      </p:pic>
      <p:sp>
        <p:nvSpPr>
          <p:cNvPr id="13" name="テキスト ボックス 12">
            <a:extLst>
              <a:ext uri="{FF2B5EF4-FFF2-40B4-BE49-F238E27FC236}">
                <a16:creationId xmlns:a16="http://schemas.microsoft.com/office/drawing/2014/main" id="{64139C8C-7780-4484-93A9-671B2998FB87}"/>
              </a:ext>
            </a:extLst>
          </p:cNvPr>
          <p:cNvSpPr txBox="1"/>
          <p:nvPr/>
        </p:nvSpPr>
        <p:spPr>
          <a:xfrm>
            <a:off x="723379" y="660060"/>
            <a:ext cx="6200548" cy="584775"/>
          </a:xfrm>
          <a:prstGeom prst="rect">
            <a:avLst/>
          </a:prstGeom>
          <a:noFill/>
        </p:spPr>
        <p:txBody>
          <a:bodyPr wrap="square" rtlCol="0" anchor="ctr">
            <a:spAutoFit/>
          </a:bodyPr>
          <a:lstStyle/>
          <a:p>
            <a:pPr>
              <a:lnSpc>
                <a:spcPct val="140000"/>
              </a:lnSpc>
            </a:pPr>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我が社のベーシックインカム</a:t>
            </a:r>
            <a:endParaRPr lang="ja-JP"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endParaRPr>
          </a:p>
        </p:txBody>
      </p:sp>
      <p:pic>
        <p:nvPicPr>
          <p:cNvPr id="14" name="図 13">
            <a:extLst>
              <a:ext uri="{FF2B5EF4-FFF2-40B4-BE49-F238E27FC236}">
                <a16:creationId xmlns:a16="http://schemas.microsoft.com/office/drawing/2014/main" id="{DE2759C4-067D-45B9-8C4A-1520099FA63A}"/>
              </a:ext>
            </a:extLst>
          </p:cNvPr>
          <p:cNvPicPr>
            <a:picLocks noChangeAspect="1"/>
          </p:cNvPicPr>
          <p:nvPr/>
        </p:nvPicPr>
        <p:blipFill>
          <a:blip r:embed="rId4"/>
          <a:stretch>
            <a:fillRect/>
          </a:stretch>
        </p:blipFill>
        <p:spPr>
          <a:xfrm>
            <a:off x="723379" y="1292420"/>
            <a:ext cx="2565520" cy="3600000"/>
          </a:xfrm>
          <a:prstGeom prst="rect">
            <a:avLst/>
          </a:prstGeom>
        </p:spPr>
      </p:pic>
      <p:sp>
        <p:nvSpPr>
          <p:cNvPr id="7" name="スライド番号プレースホルダー 6">
            <a:extLst>
              <a:ext uri="{FF2B5EF4-FFF2-40B4-BE49-F238E27FC236}">
                <a16:creationId xmlns:a16="http://schemas.microsoft.com/office/drawing/2014/main" id="{32A58992-239F-4C82-96F1-06C61F750425}"/>
              </a:ext>
            </a:extLst>
          </p:cNvPr>
          <p:cNvSpPr>
            <a:spLocks noGrp="1"/>
          </p:cNvSpPr>
          <p:nvPr>
            <p:ph type="sldNum" sz="quarter" idx="12"/>
          </p:nvPr>
        </p:nvSpPr>
        <p:spPr/>
        <p:txBody>
          <a:bodyPr/>
          <a:lstStyle/>
          <a:p>
            <a:fld id="{2066355A-084C-D24E-9AD2-7E4FC41EA627}" type="slidenum">
              <a:rPr lang="en-US" smtClean="0"/>
              <a:t>7</a:t>
            </a:fld>
            <a:endParaRPr lang="en-US" dirty="0"/>
          </a:p>
        </p:txBody>
      </p:sp>
      <p:sp>
        <p:nvSpPr>
          <p:cNvPr id="2" name="テキスト ボックス 1">
            <a:extLst>
              <a:ext uri="{FF2B5EF4-FFF2-40B4-BE49-F238E27FC236}">
                <a16:creationId xmlns:a16="http://schemas.microsoft.com/office/drawing/2014/main" id="{461B3778-BF73-4D16-89BD-DF83900D64ED}"/>
              </a:ext>
            </a:extLst>
          </p:cNvPr>
          <p:cNvSpPr txBox="1"/>
          <p:nvPr/>
        </p:nvSpPr>
        <p:spPr>
          <a:xfrm>
            <a:off x="3483202" y="1471990"/>
            <a:ext cx="5371429" cy="131574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nSpc>
                <a:spcPct val="150000"/>
              </a:lnSpc>
            </a:pPr>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役職・正社員・パート社員で</a:t>
            </a:r>
            <a:endParaRPr kumimoji="1" lang="en-US" altLang="ja-JP"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基礎給のテーブルが異なることはありません。</a:t>
            </a:r>
            <a:endParaRPr kumimoji="1" lang="en-US" altLang="ja-JP"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（テーブルという概念がありません。）</a:t>
            </a:r>
            <a:endParaRPr kumimoji="1" lang="en-US" altLang="ja-JP"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5" name="正方形/長方形 14">
            <a:extLst>
              <a:ext uri="{FF2B5EF4-FFF2-40B4-BE49-F238E27FC236}">
                <a16:creationId xmlns:a16="http://schemas.microsoft.com/office/drawing/2014/main" id="{4092447A-FFE9-423C-A371-155446347A88}"/>
              </a:ext>
            </a:extLst>
          </p:cNvPr>
          <p:cNvSpPr/>
          <p:nvPr/>
        </p:nvSpPr>
        <p:spPr>
          <a:xfrm>
            <a:off x="2171559" y="2642088"/>
            <a:ext cx="1080000" cy="180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8C5CE3C-3AA1-401E-8E9C-0CC78ED44A90}"/>
              </a:ext>
            </a:extLst>
          </p:cNvPr>
          <p:cNvSpPr txBox="1"/>
          <p:nvPr/>
        </p:nvSpPr>
        <p:spPr>
          <a:xfrm>
            <a:off x="3473565" y="2989377"/>
            <a:ext cx="5371430" cy="131574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nSpc>
                <a:spcPct val="150000"/>
              </a:lnSpc>
            </a:pPr>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全員同じ基礎給の設定した基準（金額）で</a:t>
            </a:r>
            <a:endParaRPr kumimoji="1" lang="en-US" altLang="ja-JP"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給与額が算定されます。</a:t>
            </a:r>
            <a:endParaRPr kumimoji="1" lang="en-US" altLang="ja-JP"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nSpc>
                <a:spcPct val="150000"/>
              </a:lnSpc>
            </a:pPr>
            <a:r>
              <a:rPr kumimoji="1"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年齢給と経験給の形の組み合わせが違うだけです。</a:t>
            </a:r>
            <a:endParaRPr kumimoji="1" lang="en-US" altLang="ja-JP"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2" name="正方形/長方形 11">
            <a:extLst>
              <a:ext uri="{FF2B5EF4-FFF2-40B4-BE49-F238E27FC236}">
                <a16:creationId xmlns:a16="http://schemas.microsoft.com/office/drawing/2014/main" id="{1BB03A34-CF6E-4B38-9279-E5FED8EC3518}"/>
              </a:ext>
            </a:extLst>
          </p:cNvPr>
          <p:cNvSpPr/>
          <p:nvPr/>
        </p:nvSpPr>
        <p:spPr>
          <a:xfrm>
            <a:off x="0" y="-77641"/>
            <a:ext cx="5098944"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給与設計の概念について</a:t>
            </a:r>
            <a:endParaRPr kumimoji="1"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9278D775-E26C-497E-AC05-4D39E453D441}"/>
              </a:ext>
            </a:extLst>
          </p:cNvPr>
          <p:cNvSpPr/>
          <p:nvPr/>
        </p:nvSpPr>
        <p:spPr>
          <a:xfrm>
            <a:off x="2383369" y="3310430"/>
            <a:ext cx="674703" cy="249516"/>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基礎給</a:t>
            </a:r>
          </a:p>
        </p:txBody>
      </p:sp>
    </p:spTree>
    <p:extLst>
      <p:ext uri="{BB962C8B-B14F-4D97-AF65-F5344CB8AC3E}">
        <p14:creationId xmlns:p14="http://schemas.microsoft.com/office/powerpoint/2010/main" val="293245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495963" y="1583893"/>
            <a:ext cx="1373261" cy="1702331"/>
          </a:xfrm>
          <a:prstGeom prst="rect">
            <a:avLst/>
          </a:prstGeom>
          <a:solidFill>
            <a:srgbClr val="DEEBF7"/>
          </a:solidFill>
          <a:ln w="3175" cmpd="sng"/>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404040"/>
                </a:solidFill>
                <a:latin typeface="HGP創英角ｺﾞｼｯｸUB"/>
                <a:ea typeface="HGP創英角ｺﾞｼｯｸUB"/>
                <a:cs typeface="HGP創英角ｺﾞｼｯｸUB"/>
              </a:rPr>
              <a:t>仕事給</a:t>
            </a:r>
          </a:p>
        </p:txBody>
      </p:sp>
      <p:sp>
        <p:nvSpPr>
          <p:cNvPr id="15" name="正方形/長方形 14"/>
          <p:cNvSpPr/>
          <p:nvPr/>
        </p:nvSpPr>
        <p:spPr>
          <a:xfrm>
            <a:off x="5753548" y="1894027"/>
            <a:ext cx="1373261" cy="1405127"/>
          </a:xfrm>
          <a:prstGeom prst="rect">
            <a:avLst/>
          </a:prstGeom>
          <a:solidFill>
            <a:schemeClr val="accent5">
              <a:lumMod val="20000"/>
              <a:lumOff val="80000"/>
            </a:schemeClr>
          </a:solidFill>
          <a:ln w="3175" cmpd="sng"/>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404040"/>
                </a:solidFill>
                <a:latin typeface="HGP創英角ｺﾞｼｯｸUB"/>
                <a:ea typeface="HGP創英角ｺﾞｼｯｸUB"/>
                <a:cs typeface="HGP創英角ｺﾞｼｯｸUB"/>
              </a:rPr>
              <a:t>仕事給</a:t>
            </a:r>
          </a:p>
        </p:txBody>
      </p:sp>
      <p:sp>
        <p:nvSpPr>
          <p:cNvPr id="2" name="タイトル 1"/>
          <p:cNvSpPr>
            <a:spLocks noGrp="1"/>
          </p:cNvSpPr>
          <p:nvPr>
            <p:ph type="ctrTitle"/>
          </p:nvPr>
        </p:nvSpPr>
        <p:spPr>
          <a:xfrm>
            <a:off x="83305" y="646899"/>
            <a:ext cx="8785919" cy="1074355"/>
          </a:xfrm>
        </p:spPr>
        <p:txBody>
          <a:bodyPr anchor="ctr">
            <a:normAutofit/>
          </a:bodyPr>
          <a:lstStyle/>
          <a:p>
            <a:pPr algn="l">
              <a:lnSpc>
                <a:spcPct val="120000"/>
              </a:lnSpc>
            </a:pPr>
            <a:r>
              <a:rPr kumimoji="1" lang="en-US" altLang="en-US" sz="2000" dirty="0">
                <a:solidFill>
                  <a:srgbClr val="404040"/>
                </a:solidFill>
                <a:latin typeface="HGP創英角ｺﾞｼｯｸUB"/>
                <a:ea typeface="HGP創英角ｺﾞｼｯｸUB"/>
                <a:cs typeface="HGP創英角ｺﾞｼｯｸUB"/>
              </a:rPr>
              <a:t>１、</a:t>
            </a:r>
            <a:r>
              <a:rPr kumimoji="1" lang="ja-JP" altLang="en-US" sz="2000" dirty="0">
                <a:solidFill>
                  <a:srgbClr val="404040"/>
                </a:solidFill>
                <a:latin typeface="HGP創英角ｺﾞｼｯｸUB"/>
                <a:ea typeface="HGP創英角ｺﾞｼｯｸUB"/>
                <a:cs typeface="HGP創英角ｺﾞｼｯｸUB"/>
              </a:rPr>
              <a:t>年齢給</a:t>
            </a:r>
            <a:r>
              <a:rPr lang="en-US" altLang="ja-JP" sz="2000" dirty="0">
                <a:solidFill>
                  <a:srgbClr val="404040"/>
                </a:solidFill>
                <a:latin typeface="HGP創英角ｺﾞｼｯｸUB"/>
                <a:ea typeface="HGP創英角ｺﾞｼｯｸUB"/>
                <a:cs typeface="HGP創英角ｺﾞｼｯｸUB"/>
              </a:rPr>
              <a:t>37</a:t>
            </a:r>
            <a:r>
              <a:rPr kumimoji="1" lang="ja-JP" altLang="en-US" sz="2000" dirty="0">
                <a:solidFill>
                  <a:srgbClr val="404040"/>
                </a:solidFill>
                <a:latin typeface="HGP創英角ｺﾞｼｯｸUB"/>
                <a:ea typeface="HGP創英角ｺﾞｼｯｸUB"/>
                <a:cs typeface="HGP創英角ｺﾞｼｯｸUB"/>
              </a:rPr>
              <a:t>才まで</a:t>
            </a:r>
            <a:r>
              <a:rPr kumimoji="1" lang="en-US" altLang="en-US" sz="2000" dirty="0" err="1">
                <a:solidFill>
                  <a:srgbClr val="404040"/>
                </a:solidFill>
                <a:latin typeface="HGP創英角ｺﾞｼｯｸUB"/>
                <a:ea typeface="HGP創英角ｺﾞｼｯｸUB"/>
                <a:cs typeface="HGP創英角ｺﾞｼｯｸUB"/>
              </a:rPr>
              <a:t>定期昇給</a:t>
            </a:r>
            <a:r>
              <a:rPr lang="ja-JP" altLang="en-US" sz="2000" dirty="0">
                <a:solidFill>
                  <a:srgbClr val="404040"/>
                </a:solidFill>
                <a:latin typeface="HGP創英角ｺﾞｼｯｸUB"/>
                <a:ea typeface="HGP創英角ｺﾞｼｯｸUB"/>
                <a:cs typeface="HGP創英角ｺﾞｼｯｸUB"/>
              </a:rPr>
              <a:t>。最大</a:t>
            </a:r>
            <a:r>
              <a:rPr lang="en-US" altLang="ja-JP" sz="2000" dirty="0">
                <a:solidFill>
                  <a:srgbClr val="404040"/>
                </a:solidFill>
                <a:latin typeface="HGP創英角ｺﾞｼｯｸUB"/>
                <a:ea typeface="HGP創英角ｺﾞｼｯｸUB"/>
                <a:cs typeface="HGP創英角ｺﾞｼｯｸUB"/>
              </a:rPr>
              <a:t>100,000</a:t>
            </a:r>
            <a:r>
              <a:rPr lang="ja-JP" altLang="en-US" sz="2000" dirty="0">
                <a:solidFill>
                  <a:srgbClr val="404040"/>
                </a:solidFill>
                <a:latin typeface="HGP創英角ｺﾞｼｯｸUB"/>
                <a:ea typeface="HGP創英角ｺﾞｼｯｸUB"/>
                <a:cs typeface="HGP創英角ｺﾞｼｯｸUB"/>
              </a:rPr>
              <a:t>円</a:t>
            </a:r>
            <a:br>
              <a:rPr kumimoji="1" lang="en-US" altLang="ja-JP" sz="2000" dirty="0">
                <a:solidFill>
                  <a:srgbClr val="404040"/>
                </a:solidFill>
                <a:latin typeface="HGP創英角ｺﾞｼｯｸUB"/>
                <a:ea typeface="HGP創英角ｺﾞｼｯｸUB"/>
                <a:cs typeface="HGP創英角ｺﾞｼｯｸUB"/>
              </a:rPr>
            </a:br>
            <a:r>
              <a:rPr kumimoji="1" lang="ja-JP" altLang="en-US" sz="2000" dirty="0">
                <a:solidFill>
                  <a:srgbClr val="404040"/>
                </a:solidFill>
                <a:latin typeface="HGP創英角ｺﾞｼｯｸUB"/>
                <a:ea typeface="HGP創英角ｺﾞｼｯｸUB"/>
                <a:cs typeface="HGP創英角ｺﾞｼｯｸUB"/>
              </a:rPr>
              <a:t>２、経験給は</a:t>
            </a:r>
            <a:r>
              <a:rPr lang="en-US" altLang="ja-JP" sz="2000" dirty="0">
                <a:solidFill>
                  <a:srgbClr val="404040"/>
                </a:solidFill>
                <a:latin typeface="HGP創英角ｺﾞｼｯｸUB"/>
                <a:ea typeface="HGP創英角ｺﾞｼｯｸUB"/>
                <a:cs typeface="HGP創英角ｺﾞｼｯｸUB"/>
              </a:rPr>
              <a:t>10</a:t>
            </a:r>
            <a:r>
              <a:rPr kumimoji="1" lang="ja-JP" altLang="en-US" sz="2000" dirty="0">
                <a:solidFill>
                  <a:srgbClr val="404040"/>
                </a:solidFill>
                <a:latin typeface="HGP創英角ｺﾞｼｯｸUB"/>
                <a:ea typeface="HGP創英角ｺﾞｼｯｸUB"/>
                <a:cs typeface="HGP創英角ｺﾞｼｯｸUB"/>
              </a:rPr>
              <a:t>年分の昇給。 　最大  </a:t>
            </a:r>
            <a:r>
              <a:rPr kumimoji="1" lang="en-US" altLang="ja-JP" sz="2000" dirty="0">
                <a:solidFill>
                  <a:srgbClr val="404040"/>
                </a:solidFill>
                <a:latin typeface="HGP創英角ｺﾞｼｯｸUB"/>
                <a:ea typeface="HGP創英角ｺﾞｼｯｸUB"/>
                <a:cs typeface="HGP創英角ｺﾞｼｯｸUB"/>
              </a:rPr>
              <a:t>2</a:t>
            </a:r>
            <a:r>
              <a:rPr lang="en-US" altLang="ja-JP" sz="2000" dirty="0">
                <a:solidFill>
                  <a:srgbClr val="404040"/>
                </a:solidFill>
                <a:latin typeface="HGP創英角ｺﾞｼｯｸUB"/>
                <a:ea typeface="HGP創英角ｺﾞｼｯｸUB"/>
                <a:cs typeface="HGP創英角ｺﾞｼｯｸUB"/>
              </a:rPr>
              <a:t>0,000</a:t>
            </a:r>
            <a:r>
              <a:rPr kumimoji="1" lang="ja-JP" altLang="en-US" sz="2000" dirty="0">
                <a:solidFill>
                  <a:srgbClr val="404040"/>
                </a:solidFill>
                <a:latin typeface="HGP創英角ｺﾞｼｯｸUB"/>
                <a:ea typeface="HGP創英角ｺﾞｼｯｸUB"/>
                <a:cs typeface="HGP創英角ｺﾞｼｯｸUB"/>
              </a:rPr>
              <a:t>円</a:t>
            </a:r>
            <a:endParaRPr kumimoji="1" lang="ja-JP" altLang="en-US" sz="1800" dirty="0">
              <a:solidFill>
                <a:srgbClr val="1C51C2"/>
              </a:solidFill>
              <a:latin typeface="HGP創英角ｺﾞｼｯｸUB"/>
              <a:ea typeface="HGP創英角ｺﾞｼｯｸUB"/>
              <a:cs typeface="HGP創英角ｺﾞｼｯｸUB"/>
            </a:endParaRPr>
          </a:p>
        </p:txBody>
      </p:sp>
      <p:sp>
        <p:nvSpPr>
          <p:cNvPr id="6" name="正方形/長方形 5"/>
          <p:cNvSpPr/>
          <p:nvPr/>
        </p:nvSpPr>
        <p:spPr>
          <a:xfrm>
            <a:off x="369158" y="3134558"/>
            <a:ext cx="1373261" cy="598114"/>
          </a:xfrm>
          <a:prstGeom prst="rect">
            <a:avLst/>
          </a:prstGeom>
          <a:solidFill>
            <a:schemeClr val="accent5">
              <a:lumMod val="20000"/>
              <a:lumOff val="80000"/>
            </a:schemeClr>
          </a:solidFill>
          <a:ln w="3175" cmpd="sng"/>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404040"/>
                </a:solidFill>
                <a:latin typeface="HGP創英角ｺﾞｼｯｸUB"/>
                <a:ea typeface="HGP創英角ｺﾞｼｯｸUB"/>
                <a:cs typeface="HGP創英角ｺﾞｼｯｸUB"/>
              </a:rPr>
              <a:t>仕事給</a:t>
            </a:r>
          </a:p>
        </p:txBody>
      </p:sp>
      <p:sp>
        <p:nvSpPr>
          <p:cNvPr id="7" name="正方形/長方形 6"/>
          <p:cNvSpPr/>
          <p:nvPr/>
        </p:nvSpPr>
        <p:spPr>
          <a:xfrm>
            <a:off x="369157" y="3725136"/>
            <a:ext cx="1373261" cy="1248068"/>
          </a:xfrm>
          <a:prstGeom prst="rect">
            <a:avLst/>
          </a:prstGeom>
          <a:solidFill>
            <a:srgbClr val="FFECD3"/>
          </a:solidFill>
          <a:ln w="3175" cmpd="sng"/>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404040"/>
                </a:solidFill>
                <a:latin typeface="HGP創英角ｺﾞｼｯｸUB"/>
                <a:ea typeface="HGP創英角ｺﾞｼｯｸUB"/>
                <a:cs typeface="HGP創英角ｺﾞｼｯｸUB"/>
              </a:rPr>
              <a:t>基礎</a:t>
            </a:r>
            <a:r>
              <a:rPr kumimoji="1" lang="ja-JP" altLang="en-US" sz="1600" dirty="0">
                <a:solidFill>
                  <a:srgbClr val="404040"/>
                </a:solidFill>
                <a:latin typeface="HGP創英角ｺﾞｼｯｸUB"/>
                <a:ea typeface="HGP創英角ｺﾞｼｯｸUB"/>
                <a:cs typeface="HGP創英角ｺﾞｼｯｸUB"/>
              </a:rPr>
              <a:t>給</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（経験給）</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（年齢給）</a:t>
            </a:r>
          </a:p>
        </p:txBody>
      </p:sp>
      <p:sp>
        <p:nvSpPr>
          <p:cNvPr id="8" name="テキスト ボックス 7"/>
          <p:cNvSpPr txBox="1"/>
          <p:nvPr/>
        </p:nvSpPr>
        <p:spPr>
          <a:xfrm>
            <a:off x="642106" y="2762483"/>
            <a:ext cx="761747" cy="369332"/>
          </a:xfrm>
          <a:prstGeom prst="rect">
            <a:avLst/>
          </a:prstGeom>
          <a:noFill/>
        </p:spPr>
        <p:txBody>
          <a:bodyPr wrap="none" rtlCol="0">
            <a:spAutoFit/>
          </a:bodyPr>
          <a:lstStyle/>
          <a:p>
            <a:r>
              <a:rPr kumimoji="1" lang="ja-JP" altLang="en-US" dirty="0">
                <a:solidFill>
                  <a:srgbClr val="404040"/>
                </a:solidFill>
                <a:latin typeface="HGP創英角ｺﾞｼｯｸUB"/>
                <a:ea typeface="HGP創英角ｺﾞｼｯｸUB"/>
                <a:cs typeface="HGP創英角ｺﾞｼｯｸUB"/>
              </a:rPr>
              <a:t>２０代</a:t>
            </a:r>
          </a:p>
        </p:txBody>
      </p:sp>
      <p:sp>
        <p:nvSpPr>
          <p:cNvPr id="9" name="正方形/長方形 8"/>
          <p:cNvSpPr/>
          <p:nvPr/>
        </p:nvSpPr>
        <p:spPr>
          <a:xfrm>
            <a:off x="2175377" y="3278459"/>
            <a:ext cx="1373261" cy="1694745"/>
          </a:xfrm>
          <a:prstGeom prst="rect">
            <a:avLst/>
          </a:prstGeom>
          <a:solidFill>
            <a:srgbClr val="FFECD3"/>
          </a:solidFill>
          <a:ln w="3175" cmpd="sng"/>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404040"/>
                </a:solidFill>
                <a:latin typeface="HGP創英角ｺﾞｼｯｸUB"/>
                <a:ea typeface="HGP創英角ｺﾞｼｯｸUB"/>
                <a:cs typeface="HGP創英角ｺﾞｼｯｸUB"/>
              </a:rPr>
              <a:t>基礎給</a:t>
            </a:r>
            <a:endParaRPr lang="en-US" altLang="ja-JP" sz="1600" dirty="0">
              <a:solidFill>
                <a:srgbClr val="404040"/>
              </a:solidFill>
              <a:latin typeface="HGP創英角ｺﾞｼｯｸUB"/>
              <a:ea typeface="HGP創英角ｺﾞｼｯｸUB"/>
              <a:cs typeface="HGP創英角ｺﾞｼｯｸUB"/>
            </a:endParaRPr>
          </a:p>
          <a:p>
            <a:pPr algn="ct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（経験給）</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（年齢給）</a:t>
            </a:r>
          </a:p>
        </p:txBody>
      </p:sp>
      <p:sp>
        <p:nvSpPr>
          <p:cNvPr id="10" name="正方形/長方形 9"/>
          <p:cNvSpPr/>
          <p:nvPr/>
        </p:nvSpPr>
        <p:spPr>
          <a:xfrm>
            <a:off x="3976861" y="3278267"/>
            <a:ext cx="1373261" cy="1694937"/>
          </a:xfrm>
          <a:prstGeom prst="rect">
            <a:avLst/>
          </a:prstGeom>
          <a:solidFill>
            <a:srgbClr val="FFECD3"/>
          </a:solidFill>
          <a:ln w="3175" cmpd="sng"/>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404040"/>
                </a:solidFill>
                <a:latin typeface="HGP創英角ｺﾞｼｯｸUB"/>
                <a:ea typeface="HGP創英角ｺﾞｼｯｸUB"/>
                <a:cs typeface="HGP創英角ｺﾞｼｯｸUB"/>
              </a:rPr>
              <a:t>基礎給</a:t>
            </a:r>
            <a:endParaRPr lang="en-US" altLang="ja-JP" sz="1600" dirty="0">
              <a:solidFill>
                <a:srgbClr val="404040"/>
              </a:solidFill>
              <a:latin typeface="HGP創英角ｺﾞｼｯｸUB"/>
              <a:ea typeface="HGP創英角ｺﾞｼｯｸUB"/>
              <a:cs typeface="HGP創英角ｺﾞｼｯｸUB"/>
            </a:endParaRPr>
          </a:p>
          <a:p>
            <a:pPr algn="ct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（経験給）</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（年齢給）</a:t>
            </a:r>
          </a:p>
        </p:txBody>
      </p:sp>
      <p:sp>
        <p:nvSpPr>
          <p:cNvPr id="11" name="正方形/長方形 10"/>
          <p:cNvSpPr/>
          <p:nvPr/>
        </p:nvSpPr>
        <p:spPr>
          <a:xfrm>
            <a:off x="5753548" y="3278268"/>
            <a:ext cx="1373261" cy="1691395"/>
          </a:xfrm>
          <a:prstGeom prst="rect">
            <a:avLst/>
          </a:prstGeom>
          <a:solidFill>
            <a:srgbClr val="FFECD3"/>
          </a:solidFill>
          <a:ln w="3175" cmpd="sng"/>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404040"/>
                </a:solidFill>
                <a:latin typeface="HGP創英角ｺﾞｼｯｸUB"/>
                <a:ea typeface="HGP創英角ｺﾞｼｯｸUB"/>
                <a:cs typeface="HGP創英角ｺﾞｼｯｸUB"/>
              </a:rPr>
              <a:t>基礎給</a:t>
            </a:r>
            <a:endParaRPr lang="en-US" altLang="ja-JP" sz="1600" dirty="0">
              <a:solidFill>
                <a:srgbClr val="404040"/>
              </a:solidFill>
              <a:latin typeface="HGP創英角ｺﾞｼｯｸUB"/>
              <a:ea typeface="HGP創英角ｺﾞｼｯｸUB"/>
              <a:cs typeface="HGP創英角ｺﾞｼｯｸUB"/>
            </a:endParaRPr>
          </a:p>
          <a:p>
            <a:pPr algn="ct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（経験給）</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（年齢給）</a:t>
            </a:r>
          </a:p>
        </p:txBody>
      </p:sp>
      <p:sp>
        <p:nvSpPr>
          <p:cNvPr id="12" name="正方形/長方形 11"/>
          <p:cNvSpPr/>
          <p:nvPr/>
        </p:nvSpPr>
        <p:spPr>
          <a:xfrm>
            <a:off x="7495963" y="3267379"/>
            <a:ext cx="1373261" cy="1694700"/>
          </a:xfrm>
          <a:prstGeom prst="rect">
            <a:avLst/>
          </a:prstGeom>
          <a:solidFill>
            <a:srgbClr val="FFECD3"/>
          </a:solidFill>
          <a:ln w="3175" cmpd="sng"/>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404040"/>
                </a:solidFill>
                <a:latin typeface="HGP創英角ｺﾞｼｯｸUB"/>
                <a:ea typeface="HGP創英角ｺﾞｼｯｸUB"/>
                <a:cs typeface="HGP創英角ｺﾞｼｯｸUB"/>
              </a:rPr>
              <a:t>基礎給</a:t>
            </a:r>
            <a:endParaRPr lang="en-US" altLang="ja-JP" sz="1600" dirty="0">
              <a:solidFill>
                <a:srgbClr val="404040"/>
              </a:solidFill>
              <a:latin typeface="HGP創英角ｺﾞｼｯｸUB"/>
              <a:ea typeface="HGP創英角ｺﾞｼｯｸUB"/>
              <a:cs typeface="HGP創英角ｺﾞｼｯｸUB"/>
            </a:endParaRPr>
          </a:p>
          <a:p>
            <a:pPr algn="ct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（経験給）</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a:t>
            </a:r>
            <a:endParaRPr kumimoji="1" lang="en-US" altLang="ja-JP" sz="1600" dirty="0">
              <a:solidFill>
                <a:srgbClr val="404040"/>
              </a:solidFill>
              <a:latin typeface="HGP創英角ｺﾞｼｯｸUB"/>
              <a:ea typeface="HGP創英角ｺﾞｼｯｸUB"/>
              <a:cs typeface="HGP創英角ｺﾞｼｯｸUB"/>
            </a:endParaRPr>
          </a:p>
          <a:p>
            <a:pPr algn="ctr"/>
            <a:r>
              <a:rPr kumimoji="1" lang="ja-JP" altLang="en-US" sz="1600" dirty="0">
                <a:solidFill>
                  <a:srgbClr val="404040"/>
                </a:solidFill>
                <a:latin typeface="HGP創英角ｺﾞｼｯｸUB"/>
                <a:ea typeface="HGP創英角ｺﾞｼｯｸUB"/>
                <a:cs typeface="HGP創英角ｺﾞｼｯｸUB"/>
              </a:rPr>
              <a:t>（年齢給）</a:t>
            </a:r>
          </a:p>
        </p:txBody>
      </p:sp>
      <p:sp>
        <p:nvSpPr>
          <p:cNvPr id="13" name="正方形/長方形 12"/>
          <p:cNvSpPr/>
          <p:nvPr/>
        </p:nvSpPr>
        <p:spPr>
          <a:xfrm>
            <a:off x="2175377" y="2669264"/>
            <a:ext cx="1373261" cy="629889"/>
          </a:xfrm>
          <a:prstGeom prst="rect">
            <a:avLst/>
          </a:prstGeom>
          <a:solidFill>
            <a:schemeClr val="accent5">
              <a:lumMod val="20000"/>
              <a:lumOff val="80000"/>
            </a:schemeClr>
          </a:solidFill>
          <a:ln w="3175" cmpd="sng"/>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404040"/>
                </a:solidFill>
                <a:latin typeface="HGP創英角ｺﾞｼｯｸUB"/>
                <a:ea typeface="HGP創英角ｺﾞｼｯｸUB"/>
                <a:cs typeface="HGP創英角ｺﾞｼｯｸUB"/>
              </a:rPr>
              <a:t>仕事給</a:t>
            </a:r>
          </a:p>
        </p:txBody>
      </p:sp>
      <p:sp>
        <p:nvSpPr>
          <p:cNvPr id="14" name="正方形/長方形 13"/>
          <p:cNvSpPr/>
          <p:nvPr/>
        </p:nvSpPr>
        <p:spPr>
          <a:xfrm>
            <a:off x="3976861" y="2259540"/>
            <a:ext cx="1373261" cy="1026685"/>
          </a:xfrm>
          <a:prstGeom prst="rect">
            <a:avLst/>
          </a:prstGeom>
          <a:solidFill>
            <a:schemeClr val="accent5">
              <a:lumMod val="20000"/>
              <a:lumOff val="80000"/>
            </a:schemeClr>
          </a:solidFill>
          <a:ln w="3175" cmpd="sng"/>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404040"/>
                </a:solidFill>
                <a:latin typeface="HGP創英角ｺﾞｼｯｸUB"/>
                <a:ea typeface="HGP創英角ｺﾞｼｯｸUB"/>
                <a:cs typeface="HGP創英角ｺﾞｼｯｸUB"/>
              </a:rPr>
              <a:t>仕事給</a:t>
            </a:r>
          </a:p>
        </p:txBody>
      </p:sp>
      <p:sp>
        <p:nvSpPr>
          <p:cNvPr id="17" name="テキスト ボックス 16"/>
          <p:cNvSpPr txBox="1"/>
          <p:nvPr/>
        </p:nvSpPr>
        <p:spPr>
          <a:xfrm>
            <a:off x="2387723" y="2301388"/>
            <a:ext cx="761747" cy="369332"/>
          </a:xfrm>
          <a:prstGeom prst="rect">
            <a:avLst/>
          </a:prstGeom>
          <a:noFill/>
        </p:spPr>
        <p:txBody>
          <a:bodyPr wrap="none" rtlCol="0">
            <a:spAutoFit/>
          </a:bodyPr>
          <a:lstStyle/>
          <a:p>
            <a:r>
              <a:rPr kumimoji="1" lang="ja-JP" altLang="en-US" dirty="0">
                <a:solidFill>
                  <a:srgbClr val="404040"/>
                </a:solidFill>
                <a:latin typeface="HGP創英角ｺﾞｼｯｸUB"/>
                <a:ea typeface="HGP創英角ｺﾞｼｯｸUB"/>
                <a:cs typeface="HGP創英角ｺﾞｼｯｸUB"/>
              </a:rPr>
              <a:t>３０代</a:t>
            </a:r>
          </a:p>
        </p:txBody>
      </p:sp>
      <p:sp>
        <p:nvSpPr>
          <p:cNvPr id="18" name="テキスト ボックス 17"/>
          <p:cNvSpPr txBox="1"/>
          <p:nvPr/>
        </p:nvSpPr>
        <p:spPr>
          <a:xfrm>
            <a:off x="4233504" y="1882251"/>
            <a:ext cx="761747" cy="369332"/>
          </a:xfrm>
          <a:prstGeom prst="rect">
            <a:avLst/>
          </a:prstGeom>
          <a:noFill/>
        </p:spPr>
        <p:txBody>
          <a:bodyPr wrap="none" rtlCol="0">
            <a:spAutoFit/>
          </a:bodyPr>
          <a:lstStyle/>
          <a:p>
            <a:r>
              <a:rPr kumimoji="1" lang="ja-JP" altLang="en-US" dirty="0">
                <a:solidFill>
                  <a:srgbClr val="404040"/>
                </a:solidFill>
                <a:latin typeface="HGP創英角ｺﾞｼｯｸUB"/>
                <a:ea typeface="HGP創英角ｺﾞｼｯｸUB"/>
                <a:cs typeface="HGP創英角ｺﾞｼｯｸUB"/>
              </a:rPr>
              <a:t>４０代</a:t>
            </a:r>
          </a:p>
        </p:txBody>
      </p:sp>
      <p:sp>
        <p:nvSpPr>
          <p:cNvPr id="19" name="テキスト ボックス 18"/>
          <p:cNvSpPr txBox="1"/>
          <p:nvPr/>
        </p:nvSpPr>
        <p:spPr>
          <a:xfrm>
            <a:off x="6024958" y="1525866"/>
            <a:ext cx="761747" cy="369332"/>
          </a:xfrm>
          <a:prstGeom prst="rect">
            <a:avLst/>
          </a:prstGeom>
          <a:noFill/>
        </p:spPr>
        <p:txBody>
          <a:bodyPr wrap="none" rtlCol="0">
            <a:spAutoFit/>
          </a:bodyPr>
          <a:lstStyle/>
          <a:p>
            <a:r>
              <a:rPr kumimoji="1" lang="ja-JP" altLang="en-US" dirty="0">
                <a:solidFill>
                  <a:srgbClr val="404040"/>
                </a:solidFill>
                <a:latin typeface="HGP創英角ｺﾞｼｯｸUB"/>
                <a:ea typeface="HGP創英角ｺﾞｼｯｸUB"/>
                <a:cs typeface="HGP創英角ｺﾞｼｯｸUB"/>
              </a:rPr>
              <a:t>５０代</a:t>
            </a:r>
          </a:p>
        </p:txBody>
      </p:sp>
      <p:sp>
        <p:nvSpPr>
          <p:cNvPr id="20" name="テキスト ボックス 19"/>
          <p:cNvSpPr txBox="1"/>
          <p:nvPr/>
        </p:nvSpPr>
        <p:spPr>
          <a:xfrm>
            <a:off x="7821949" y="1210368"/>
            <a:ext cx="761747" cy="369332"/>
          </a:xfrm>
          <a:prstGeom prst="rect">
            <a:avLst/>
          </a:prstGeom>
          <a:noFill/>
        </p:spPr>
        <p:txBody>
          <a:bodyPr wrap="none" rtlCol="0">
            <a:spAutoFit/>
          </a:bodyPr>
          <a:lstStyle/>
          <a:p>
            <a:r>
              <a:rPr kumimoji="1" lang="ja-JP" altLang="en-US" dirty="0">
                <a:solidFill>
                  <a:srgbClr val="404040"/>
                </a:solidFill>
                <a:latin typeface="HGP創英角ｺﾞｼｯｸUB"/>
                <a:ea typeface="HGP創英角ｺﾞｼｯｸUB"/>
                <a:cs typeface="HGP創英角ｺﾞｼｯｸUB"/>
              </a:rPr>
              <a:t>６０代</a:t>
            </a:r>
          </a:p>
        </p:txBody>
      </p:sp>
      <p:cxnSp>
        <p:nvCxnSpPr>
          <p:cNvPr id="26" name="直線コネクタ 25"/>
          <p:cNvCxnSpPr>
            <a:cxnSpLocks/>
          </p:cNvCxnSpPr>
          <p:nvPr/>
        </p:nvCxnSpPr>
        <p:spPr>
          <a:xfrm flipV="1">
            <a:off x="1742418" y="3278267"/>
            <a:ext cx="432959" cy="446869"/>
          </a:xfrm>
          <a:prstGeom prst="line">
            <a:avLst/>
          </a:prstGeom>
          <a:ln w="3175" cmpd="sng">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flipV="1">
            <a:off x="1742418" y="2669265"/>
            <a:ext cx="432959" cy="465293"/>
          </a:xfrm>
          <a:prstGeom prst="line">
            <a:avLst/>
          </a:prstGeom>
          <a:ln w="3175" cmpd="sng">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29" name="直線コネクタ 28"/>
          <p:cNvCxnSpPr>
            <a:cxnSpLocks/>
          </p:cNvCxnSpPr>
          <p:nvPr/>
        </p:nvCxnSpPr>
        <p:spPr>
          <a:xfrm flipV="1">
            <a:off x="3548638" y="3295509"/>
            <a:ext cx="428223" cy="2"/>
          </a:xfrm>
          <a:prstGeom prst="line">
            <a:avLst/>
          </a:prstGeom>
          <a:ln w="3175" cmpd="sng">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flipV="1">
            <a:off x="3548638" y="2248465"/>
            <a:ext cx="428223" cy="409913"/>
          </a:xfrm>
          <a:prstGeom prst="line">
            <a:avLst/>
          </a:prstGeom>
          <a:ln w="3175" cmpd="sng">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V="1">
            <a:off x="5350121" y="1894027"/>
            <a:ext cx="403426" cy="365514"/>
          </a:xfrm>
          <a:prstGeom prst="line">
            <a:avLst/>
          </a:prstGeom>
          <a:ln w="3175" cmpd="sng">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V="1">
            <a:off x="7107302" y="1583799"/>
            <a:ext cx="403426" cy="332285"/>
          </a:xfrm>
          <a:prstGeom prst="line">
            <a:avLst/>
          </a:prstGeom>
          <a:ln w="3175" cmpd="sng">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1742418" y="4973204"/>
            <a:ext cx="432959" cy="0"/>
          </a:xfrm>
          <a:prstGeom prst="line">
            <a:avLst/>
          </a:prstGeom>
          <a:ln w="3175"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a:off x="3543902" y="4962079"/>
            <a:ext cx="432959" cy="0"/>
          </a:xfrm>
          <a:prstGeom prst="line">
            <a:avLst/>
          </a:prstGeom>
          <a:ln w="3175"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a:off x="5350122" y="4973204"/>
            <a:ext cx="432959" cy="0"/>
          </a:xfrm>
          <a:prstGeom prst="line">
            <a:avLst/>
          </a:prstGeom>
          <a:ln w="3175"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a:off x="7107303" y="4962079"/>
            <a:ext cx="432959" cy="0"/>
          </a:xfrm>
          <a:prstGeom prst="line">
            <a:avLst/>
          </a:prstGeom>
          <a:ln w="3175"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a:cxnSpLocks/>
          </p:cNvCxnSpPr>
          <p:nvPr/>
        </p:nvCxnSpPr>
        <p:spPr>
          <a:xfrm flipV="1">
            <a:off x="5350122" y="3278268"/>
            <a:ext cx="403426" cy="7958"/>
          </a:xfrm>
          <a:prstGeom prst="line">
            <a:avLst/>
          </a:prstGeom>
          <a:ln w="3175"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flipV="1">
            <a:off x="7129451" y="3278130"/>
            <a:ext cx="388661" cy="3538"/>
          </a:xfrm>
          <a:prstGeom prst="line">
            <a:avLst/>
          </a:prstGeom>
          <a:ln w="3175" cmpd="sng">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AF88E988-FB04-AB4E-BE5A-59F242AF7F7A}" type="slidenum">
              <a:rPr lang="en-US" smtClean="0"/>
              <a:t>8</a:t>
            </a:fld>
            <a:endParaRPr lang="en-US"/>
          </a:p>
        </p:txBody>
      </p:sp>
      <p:sp>
        <p:nvSpPr>
          <p:cNvPr id="32" name="正方形/長方形 31">
            <a:extLst>
              <a:ext uri="{FF2B5EF4-FFF2-40B4-BE49-F238E27FC236}">
                <a16:creationId xmlns:a16="http://schemas.microsoft.com/office/drawing/2014/main" id="{F5AE96E9-DC2F-4EA7-94D2-B2D8751754FE}"/>
              </a:ext>
            </a:extLst>
          </p:cNvPr>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7" name="図 36" descr="LOGO_r5_c2.png">
            <a:extLst>
              <a:ext uri="{FF2B5EF4-FFF2-40B4-BE49-F238E27FC236}">
                <a16:creationId xmlns:a16="http://schemas.microsoft.com/office/drawing/2014/main" id="{DD47CCAA-F88F-48CB-B0C2-F4D9CAA61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570" y="110914"/>
            <a:ext cx="1657226" cy="346286"/>
          </a:xfrm>
          <a:prstGeom prst="rect">
            <a:avLst/>
          </a:prstGeom>
        </p:spPr>
      </p:pic>
      <p:sp>
        <p:nvSpPr>
          <p:cNvPr id="34" name="正方形/長方形 33">
            <a:extLst>
              <a:ext uri="{FF2B5EF4-FFF2-40B4-BE49-F238E27FC236}">
                <a16:creationId xmlns:a16="http://schemas.microsoft.com/office/drawing/2014/main" id="{23587934-4867-44EE-9736-295B79BAEFD5}"/>
              </a:ext>
            </a:extLst>
          </p:cNvPr>
          <p:cNvSpPr/>
          <p:nvPr/>
        </p:nvSpPr>
        <p:spPr>
          <a:xfrm>
            <a:off x="0" y="-77641"/>
            <a:ext cx="5098944"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給与設計の概念について</a:t>
            </a:r>
            <a:endParaRPr kumimoji="1"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9690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8713" y="3310430"/>
            <a:ext cx="184666" cy="369332"/>
          </a:xfrm>
          <a:prstGeom prst="rect">
            <a:avLst/>
          </a:prstGeom>
          <a:noFill/>
        </p:spPr>
        <p:txBody>
          <a:bodyPr wrap="none" rtlCol="0">
            <a:spAutoFit/>
          </a:bodyPr>
          <a:lstStyle/>
          <a:p>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0" y="543464"/>
            <a:ext cx="9144000" cy="690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D727A70-ECD9-49B0-AC8C-DB9108892D79}"/>
              </a:ext>
            </a:extLst>
          </p:cNvPr>
          <p:cNvSpPr txBox="1"/>
          <p:nvPr/>
        </p:nvSpPr>
        <p:spPr>
          <a:xfrm>
            <a:off x="723379" y="754987"/>
            <a:ext cx="6200548" cy="461665"/>
          </a:xfrm>
          <a:prstGeom prst="rect">
            <a:avLst/>
          </a:prstGeom>
          <a:noFill/>
        </p:spPr>
        <p:txBody>
          <a:bodyPr wrap="square" rtlCol="0" anchor="ctr">
            <a:spAutoFit/>
          </a:bodyPr>
          <a:lstStyle/>
          <a:p>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rPr>
              <a:t>賞与の支給額は経営者が決定</a:t>
            </a:r>
            <a:endParaRPr lang="ja-JP"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a:endParaRPr>
          </a:p>
        </p:txBody>
      </p:sp>
      <p:sp>
        <p:nvSpPr>
          <p:cNvPr id="13" name="スライド番号プレースホルダー 1">
            <a:extLst>
              <a:ext uri="{FF2B5EF4-FFF2-40B4-BE49-F238E27FC236}">
                <a16:creationId xmlns:a16="http://schemas.microsoft.com/office/drawing/2014/main" id="{CB178EAE-2095-4826-BF7B-B087B96D0E95}"/>
              </a:ext>
            </a:extLst>
          </p:cNvPr>
          <p:cNvSpPr>
            <a:spLocks noGrp="1"/>
          </p:cNvSpPr>
          <p:nvPr>
            <p:ph type="sldNum" sz="quarter" idx="12"/>
          </p:nvPr>
        </p:nvSpPr>
        <p:spPr>
          <a:xfrm>
            <a:off x="6483579" y="5075079"/>
            <a:ext cx="2057400" cy="273844"/>
          </a:xfrm>
        </p:spPr>
        <p:txBody>
          <a:bodyPr/>
          <a:lstStyle/>
          <a:p>
            <a:fld id="{AF88E988-FB04-AB4E-BE5A-59F242AF7F7A}" type="slidenum">
              <a:rPr lang="en-US" smtClean="0"/>
              <a:t>9</a:t>
            </a:fld>
            <a:endParaRPr lang="en-US"/>
          </a:p>
        </p:txBody>
      </p:sp>
      <p:sp>
        <p:nvSpPr>
          <p:cNvPr id="16" name="正方形/長方形 15">
            <a:extLst>
              <a:ext uri="{FF2B5EF4-FFF2-40B4-BE49-F238E27FC236}">
                <a16:creationId xmlns:a16="http://schemas.microsoft.com/office/drawing/2014/main" id="{57327F26-3945-4AE9-B0AE-2E65AC03F636}"/>
              </a:ext>
            </a:extLst>
          </p:cNvPr>
          <p:cNvSpPr/>
          <p:nvPr/>
        </p:nvSpPr>
        <p:spPr>
          <a:xfrm>
            <a:off x="723379" y="1354406"/>
            <a:ext cx="1814147" cy="3077464"/>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404040"/>
                </a:solidFill>
                <a:latin typeface="HGP創英角ｺﾞｼｯｸUB"/>
                <a:ea typeface="HGP創英角ｺﾞｼｯｸUB"/>
                <a:cs typeface="HGP創英角ｺﾞｼｯｸUB"/>
              </a:rPr>
              <a:t>夏</a:t>
            </a:r>
            <a:endParaRPr kumimoji="1" lang="en-US" altLang="ja-JP" dirty="0">
              <a:solidFill>
                <a:srgbClr val="404040"/>
              </a:solidFill>
              <a:latin typeface="HGP創英角ｺﾞｼｯｸUB"/>
              <a:ea typeface="HGP創英角ｺﾞｼｯｸUB"/>
              <a:cs typeface="HGP創英角ｺﾞｼｯｸUB"/>
            </a:endParaRPr>
          </a:p>
          <a:p>
            <a:pPr algn="ctr"/>
            <a:endParaRPr kumimoji="1" lang="en-US" altLang="ja-JP" dirty="0">
              <a:solidFill>
                <a:srgbClr val="404040"/>
              </a:solidFill>
              <a:latin typeface="HGP創英角ｺﾞｼｯｸUB"/>
              <a:ea typeface="HGP創英角ｺﾞｼｯｸUB"/>
              <a:cs typeface="HGP創英角ｺﾞｼｯｸUB"/>
            </a:endParaRPr>
          </a:p>
          <a:p>
            <a:pPr algn="ctr"/>
            <a:r>
              <a:rPr kumimoji="1" lang="ja-JP" altLang="en-US" dirty="0">
                <a:solidFill>
                  <a:srgbClr val="404040"/>
                </a:solidFill>
                <a:latin typeface="HGP創英角ｺﾞｼｯｸUB"/>
                <a:ea typeface="HGP創英角ｺﾞｼｯｸUB"/>
                <a:cs typeface="HGP創英角ｺﾞｼｯｸUB"/>
              </a:rPr>
              <a:t>＋</a:t>
            </a:r>
            <a:endParaRPr kumimoji="1" lang="en-US" altLang="ja-JP" dirty="0">
              <a:solidFill>
                <a:srgbClr val="404040"/>
              </a:solidFill>
              <a:latin typeface="HGP創英角ｺﾞｼｯｸUB"/>
              <a:ea typeface="HGP創英角ｺﾞｼｯｸUB"/>
              <a:cs typeface="HGP創英角ｺﾞｼｯｸUB"/>
            </a:endParaRPr>
          </a:p>
          <a:p>
            <a:pPr algn="ctr"/>
            <a:endParaRPr kumimoji="1" lang="en-US" altLang="ja-JP" dirty="0">
              <a:solidFill>
                <a:srgbClr val="404040"/>
              </a:solidFill>
              <a:latin typeface="HGP創英角ｺﾞｼｯｸUB"/>
              <a:ea typeface="HGP創英角ｺﾞｼｯｸUB"/>
              <a:cs typeface="HGP創英角ｺﾞｼｯｸUB"/>
            </a:endParaRPr>
          </a:p>
          <a:p>
            <a:pPr algn="ctr"/>
            <a:r>
              <a:rPr kumimoji="1" lang="ja-JP" altLang="en-US" dirty="0">
                <a:solidFill>
                  <a:srgbClr val="404040"/>
                </a:solidFill>
                <a:latin typeface="HGP創英角ｺﾞｼｯｸUB"/>
                <a:ea typeface="HGP創英角ｺﾞｼｯｸUB"/>
                <a:cs typeface="HGP創英角ｺﾞｼｯｸUB"/>
              </a:rPr>
              <a:t>冬</a:t>
            </a:r>
            <a:endParaRPr kumimoji="1" lang="en-US" altLang="ja-JP" dirty="0">
              <a:solidFill>
                <a:srgbClr val="404040"/>
              </a:solidFill>
              <a:latin typeface="HGP創英角ｺﾞｼｯｸUB"/>
              <a:ea typeface="HGP創英角ｺﾞｼｯｸUB"/>
              <a:cs typeface="HGP創英角ｺﾞｼｯｸUB"/>
            </a:endParaRPr>
          </a:p>
          <a:p>
            <a:pPr algn="ctr"/>
            <a:endParaRPr kumimoji="1" lang="en-US" altLang="ja-JP" dirty="0">
              <a:solidFill>
                <a:srgbClr val="404040"/>
              </a:solidFill>
              <a:latin typeface="HGP創英角ｺﾞｼｯｸUB"/>
              <a:ea typeface="HGP創英角ｺﾞｼｯｸUB"/>
              <a:cs typeface="HGP創英角ｺﾞｼｯｸUB"/>
            </a:endParaRPr>
          </a:p>
          <a:p>
            <a:pPr algn="ctr"/>
            <a:r>
              <a:rPr kumimoji="1" lang="ja-JP" altLang="en-US" dirty="0">
                <a:solidFill>
                  <a:srgbClr val="404040"/>
                </a:solidFill>
                <a:latin typeface="HGP創英角ｺﾞｼｯｸUB"/>
                <a:ea typeface="HGP創英角ｺﾞｼｯｸUB"/>
                <a:cs typeface="HGP創英角ｺﾞｼｯｸUB"/>
              </a:rPr>
              <a:t>＋</a:t>
            </a:r>
            <a:endParaRPr kumimoji="1" lang="en-US" altLang="ja-JP" dirty="0">
              <a:solidFill>
                <a:srgbClr val="404040"/>
              </a:solidFill>
              <a:latin typeface="HGP創英角ｺﾞｼｯｸUB"/>
              <a:ea typeface="HGP創英角ｺﾞｼｯｸUB"/>
              <a:cs typeface="HGP創英角ｺﾞｼｯｸUB"/>
            </a:endParaRPr>
          </a:p>
          <a:p>
            <a:pPr algn="ctr"/>
            <a:endParaRPr kumimoji="1" lang="en-US" altLang="ja-JP" dirty="0">
              <a:solidFill>
                <a:srgbClr val="404040"/>
              </a:solidFill>
              <a:latin typeface="HGP創英角ｺﾞｼｯｸUB"/>
              <a:ea typeface="HGP創英角ｺﾞｼｯｸUB"/>
              <a:cs typeface="HGP創英角ｺﾞｼｯｸUB"/>
            </a:endParaRPr>
          </a:p>
          <a:p>
            <a:pPr algn="ctr"/>
            <a:r>
              <a:rPr kumimoji="1" lang="ja-JP" altLang="en-US" dirty="0">
                <a:solidFill>
                  <a:srgbClr val="404040"/>
                </a:solidFill>
                <a:latin typeface="HGP創英角ｺﾞｼｯｸUB"/>
                <a:ea typeface="HGP創英角ｺﾞｼｯｸUB"/>
                <a:cs typeface="HGP創英角ｺﾞｼｯｸUB"/>
              </a:rPr>
              <a:t>決算賞与</a:t>
            </a:r>
          </a:p>
        </p:txBody>
      </p:sp>
      <p:sp>
        <p:nvSpPr>
          <p:cNvPr id="17" name="正方形/長方形 16">
            <a:extLst>
              <a:ext uri="{FF2B5EF4-FFF2-40B4-BE49-F238E27FC236}">
                <a16:creationId xmlns:a16="http://schemas.microsoft.com/office/drawing/2014/main" id="{84EBBDCA-9149-4E37-B0B9-8CAFDA355431}"/>
              </a:ext>
            </a:extLst>
          </p:cNvPr>
          <p:cNvSpPr/>
          <p:nvPr/>
        </p:nvSpPr>
        <p:spPr>
          <a:xfrm>
            <a:off x="3263185" y="1982459"/>
            <a:ext cx="1828102" cy="2449410"/>
          </a:xfrm>
          <a:prstGeom prst="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404040"/>
                </a:solidFill>
                <a:latin typeface="HGP創英角ｺﾞｼｯｸUB"/>
                <a:ea typeface="HGP創英角ｺﾞｼｯｸUB"/>
                <a:cs typeface="HGP創英角ｺﾞｼｯｸUB"/>
              </a:rPr>
              <a:t>基礎</a:t>
            </a:r>
            <a:r>
              <a:rPr kumimoji="1" lang="ja-JP" altLang="en-US" dirty="0">
                <a:solidFill>
                  <a:srgbClr val="404040"/>
                </a:solidFill>
                <a:latin typeface="HGP創英角ｺﾞｼｯｸUB"/>
                <a:ea typeface="HGP創英角ｺﾞｼｯｸUB"/>
                <a:cs typeface="HGP創英角ｺﾞｼｯｸUB"/>
              </a:rPr>
              <a:t>給賞与</a:t>
            </a:r>
            <a:endParaRPr kumimoji="1" lang="en-US" altLang="ja-JP" dirty="0">
              <a:solidFill>
                <a:srgbClr val="404040"/>
              </a:solidFill>
              <a:latin typeface="HGP創英角ｺﾞｼｯｸUB"/>
              <a:ea typeface="HGP創英角ｺﾞｼｯｸUB"/>
              <a:cs typeface="HGP創英角ｺﾞｼｯｸUB"/>
            </a:endParaRPr>
          </a:p>
          <a:p>
            <a:pPr algn="ctr"/>
            <a:r>
              <a:rPr kumimoji="1" lang="ja-JP" altLang="en-US" dirty="0">
                <a:solidFill>
                  <a:srgbClr val="404040"/>
                </a:solidFill>
                <a:latin typeface="HGP創英角ｺﾞｼｯｸUB"/>
                <a:ea typeface="HGP創英角ｺﾞｼｯｸUB"/>
                <a:cs typeface="HGP創英角ｺﾞｼｯｸUB"/>
              </a:rPr>
              <a:t>（</a:t>
            </a:r>
            <a:r>
              <a:rPr lang="ja-JP" altLang="en-US" dirty="0">
                <a:solidFill>
                  <a:srgbClr val="404040"/>
                </a:solidFill>
                <a:latin typeface="HGP創英角ｺﾞｼｯｸUB"/>
                <a:ea typeface="HGP創英角ｺﾞｼｯｸUB"/>
                <a:cs typeface="HGP創英角ｺﾞｼｯｸUB"/>
              </a:rPr>
              <a:t>基礎</a:t>
            </a:r>
            <a:r>
              <a:rPr kumimoji="1" lang="ja-JP" altLang="en-US" dirty="0">
                <a:solidFill>
                  <a:srgbClr val="404040"/>
                </a:solidFill>
                <a:latin typeface="HGP創英角ｺﾞｼｯｸUB"/>
                <a:ea typeface="HGP創英角ｺﾞｼｯｸUB"/>
                <a:cs typeface="HGP創英角ｺﾞｼｯｸUB"/>
              </a:rPr>
              <a:t>給）</a:t>
            </a:r>
            <a:endParaRPr kumimoji="1" lang="en-US" altLang="ja-JP" dirty="0">
              <a:solidFill>
                <a:srgbClr val="404040"/>
              </a:solidFill>
              <a:latin typeface="HGP創英角ｺﾞｼｯｸUB"/>
              <a:ea typeface="HGP創英角ｺﾞｼｯｸUB"/>
              <a:cs typeface="HGP創英角ｺﾞｼｯｸUB"/>
            </a:endParaRPr>
          </a:p>
          <a:p>
            <a:pPr algn="ctr"/>
            <a:r>
              <a:rPr kumimoji="1" lang="en-US" altLang="ja-JP" dirty="0">
                <a:solidFill>
                  <a:srgbClr val="404040"/>
                </a:solidFill>
                <a:latin typeface="HGP創英角ｺﾞｼｯｸUB"/>
                <a:ea typeface="HGP創英角ｺﾞｼｯｸUB"/>
                <a:cs typeface="HGP創英角ｺﾞｼｯｸUB"/>
              </a:rPr>
              <a:t>×</a:t>
            </a:r>
          </a:p>
          <a:p>
            <a:pPr algn="ctr"/>
            <a:r>
              <a:rPr kumimoji="1" lang="ja-JP" altLang="en-US" dirty="0">
                <a:solidFill>
                  <a:srgbClr val="404040"/>
                </a:solidFill>
                <a:latin typeface="HGP創英角ｺﾞｼｯｸUB"/>
                <a:ea typeface="HGP創英角ｺﾞｼｯｸUB"/>
                <a:cs typeface="HGP創英角ｺﾞｼｯｸUB"/>
              </a:rPr>
              <a:t>（</a:t>
            </a:r>
            <a:r>
              <a:rPr lang="ja-JP" altLang="en-US" dirty="0">
                <a:solidFill>
                  <a:srgbClr val="404040"/>
                </a:solidFill>
                <a:latin typeface="HGP創英角ｺﾞｼｯｸUB"/>
                <a:ea typeface="HGP創英角ｺﾞｼｯｸUB"/>
                <a:cs typeface="HGP創英角ｺﾞｼｯｸUB"/>
              </a:rPr>
              <a:t>２</a:t>
            </a:r>
            <a:r>
              <a:rPr kumimoji="1" lang="ja-JP" altLang="en-US" dirty="0">
                <a:solidFill>
                  <a:srgbClr val="404040"/>
                </a:solidFill>
                <a:latin typeface="HGP創英角ｺﾞｼｯｸUB"/>
                <a:ea typeface="HGP創英角ｺﾞｼｯｸUB"/>
                <a:cs typeface="HGP創英角ｺﾞｼｯｸUB"/>
              </a:rPr>
              <a:t>か月）</a:t>
            </a:r>
          </a:p>
        </p:txBody>
      </p:sp>
      <p:sp>
        <p:nvSpPr>
          <p:cNvPr id="18" name="正方形/長方形 17">
            <a:extLst>
              <a:ext uri="{FF2B5EF4-FFF2-40B4-BE49-F238E27FC236}">
                <a16:creationId xmlns:a16="http://schemas.microsoft.com/office/drawing/2014/main" id="{8A721883-7B92-4AFF-BC8B-8B12D0D43D09}"/>
              </a:ext>
            </a:extLst>
          </p:cNvPr>
          <p:cNvSpPr/>
          <p:nvPr/>
        </p:nvSpPr>
        <p:spPr>
          <a:xfrm>
            <a:off x="3263185" y="1354406"/>
            <a:ext cx="1828103" cy="628054"/>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404040"/>
                </a:solidFill>
                <a:latin typeface="HGP創英角ｺﾞｼｯｸUB"/>
                <a:ea typeface="HGP創英角ｺﾞｼｯｸUB"/>
                <a:cs typeface="HGP創英角ｺﾞｼｯｸUB"/>
              </a:rPr>
              <a:t>仕事給賞与</a:t>
            </a:r>
          </a:p>
        </p:txBody>
      </p:sp>
      <p:cxnSp>
        <p:nvCxnSpPr>
          <p:cNvPr id="19" name="直線コネクタ 18">
            <a:extLst>
              <a:ext uri="{FF2B5EF4-FFF2-40B4-BE49-F238E27FC236}">
                <a16:creationId xmlns:a16="http://schemas.microsoft.com/office/drawing/2014/main" id="{BC208203-259F-47E1-9FDF-7D3F20DBD558}"/>
              </a:ext>
            </a:extLst>
          </p:cNvPr>
          <p:cNvCxnSpPr/>
          <p:nvPr/>
        </p:nvCxnSpPr>
        <p:spPr>
          <a:xfrm>
            <a:off x="2537526" y="1354406"/>
            <a:ext cx="725659" cy="0"/>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D8547D66-5020-4186-8B2D-1A5BEB97A77A}"/>
              </a:ext>
            </a:extLst>
          </p:cNvPr>
          <p:cNvCxnSpPr/>
          <p:nvPr/>
        </p:nvCxnSpPr>
        <p:spPr>
          <a:xfrm>
            <a:off x="2537526" y="1982459"/>
            <a:ext cx="725659" cy="0"/>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21" name="右中かっこ 20">
            <a:extLst>
              <a:ext uri="{FF2B5EF4-FFF2-40B4-BE49-F238E27FC236}">
                <a16:creationId xmlns:a16="http://schemas.microsoft.com/office/drawing/2014/main" id="{D70FB905-60AA-4085-AA19-1EB58801E92A}"/>
              </a:ext>
            </a:extLst>
          </p:cNvPr>
          <p:cNvSpPr/>
          <p:nvPr/>
        </p:nvSpPr>
        <p:spPr>
          <a:xfrm>
            <a:off x="5216882" y="1354406"/>
            <a:ext cx="586108" cy="628054"/>
          </a:xfrm>
          <a:prstGeom prst="rightBrac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右中かっこ 21">
            <a:extLst>
              <a:ext uri="{FF2B5EF4-FFF2-40B4-BE49-F238E27FC236}">
                <a16:creationId xmlns:a16="http://schemas.microsoft.com/office/drawing/2014/main" id="{55F8F11A-0C25-4796-B5F4-25B7BEC710FE}"/>
              </a:ext>
            </a:extLst>
          </p:cNvPr>
          <p:cNvSpPr/>
          <p:nvPr/>
        </p:nvSpPr>
        <p:spPr>
          <a:xfrm>
            <a:off x="5250665" y="1982459"/>
            <a:ext cx="552325" cy="2449410"/>
          </a:xfrm>
          <a:prstGeom prst="rightBrac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95E02A0-8389-4416-AA78-89CF4EB52A53}"/>
              </a:ext>
            </a:extLst>
          </p:cNvPr>
          <p:cNvSpPr txBox="1"/>
          <p:nvPr/>
        </p:nvSpPr>
        <p:spPr>
          <a:xfrm>
            <a:off x="5862454" y="1419875"/>
            <a:ext cx="1947468" cy="646331"/>
          </a:xfrm>
          <a:prstGeom prst="rect">
            <a:avLst/>
          </a:prstGeom>
          <a:noFill/>
        </p:spPr>
        <p:txBody>
          <a:bodyPr wrap="none" rtlCol="0">
            <a:spAutoFit/>
          </a:bodyPr>
          <a:lstStyle/>
          <a:p>
            <a:r>
              <a:rPr kumimoji="1" lang="ja-JP" altLang="en-US" dirty="0">
                <a:solidFill>
                  <a:srgbClr val="404040"/>
                </a:solidFill>
                <a:latin typeface="HGP創英角ｺﾞｼｯｸUB"/>
                <a:ea typeface="HGP創英角ｺﾞｼｯｸUB"/>
                <a:cs typeface="HGP創英角ｺﾞｼｯｸUB"/>
              </a:rPr>
              <a:t>成果に対する賞与</a:t>
            </a:r>
            <a:endParaRPr kumimoji="1" lang="en-US" altLang="ja-JP" dirty="0">
              <a:solidFill>
                <a:srgbClr val="404040"/>
              </a:solidFill>
              <a:latin typeface="HGP創英角ｺﾞｼｯｸUB"/>
              <a:ea typeface="HGP創英角ｺﾞｼｯｸUB"/>
              <a:cs typeface="HGP創英角ｺﾞｼｯｸUB"/>
            </a:endParaRPr>
          </a:p>
          <a:p>
            <a:r>
              <a:rPr kumimoji="1" lang="ja-JP" altLang="en-US" dirty="0">
                <a:solidFill>
                  <a:srgbClr val="990099"/>
                </a:solidFill>
                <a:latin typeface="HGP創英角ｺﾞｼｯｸUB"/>
                <a:ea typeface="HGP創英角ｺﾞｼｯｸUB"/>
                <a:cs typeface="HGP創英角ｺﾞｼｯｸUB"/>
              </a:rPr>
              <a:t>やる気・期待</a:t>
            </a:r>
          </a:p>
        </p:txBody>
      </p:sp>
      <p:sp>
        <p:nvSpPr>
          <p:cNvPr id="24" name="テキスト ボックス 23">
            <a:extLst>
              <a:ext uri="{FF2B5EF4-FFF2-40B4-BE49-F238E27FC236}">
                <a16:creationId xmlns:a16="http://schemas.microsoft.com/office/drawing/2014/main" id="{8B09E2C7-5DB0-4A68-94BB-963E164EDEE5}"/>
              </a:ext>
            </a:extLst>
          </p:cNvPr>
          <p:cNvSpPr txBox="1"/>
          <p:nvPr/>
        </p:nvSpPr>
        <p:spPr>
          <a:xfrm>
            <a:off x="5862454" y="2414293"/>
            <a:ext cx="2249334" cy="1477328"/>
          </a:xfrm>
          <a:prstGeom prst="rect">
            <a:avLst/>
          </a:prstGeom>
          <a:noFill/>
        </p:spPr>
        <p:txBody>
          <a:bodyPr wrap="none" rtlCol="0">
            <a:spAutoFit/>
          </a:bodyPr>
          <a:lstStyle/>
          <a:p>
            <a:r>
              <a:rPr kumimoji="1" lang="ja-JP" altLang="en-US" dirty="0">
                <a:solidFill>
                  <a:srgbClr val="404040"/>
                </a:solidFill>
                <a:latin typeface="HGP創英角ｺﾞｼｯｸUB"/>
                <a:ea typeface="HGP創英角ｺﾞｼｯｸUB"/>
                <a:cs typeface="HGP創英角ｺﾞｼｯｸUB"/>
              </a:rPr>
              <a:t>固定賞与</a:t>
            </a:r>
            <a:endParaRPr kumimoji="1" lang="en-US" altLang="ja-JP" dirty="0">
              <a:solidFill>
                <a:srgbClr val="404040"/>
              </a:solidFill>
              <a:latin typeface="HGP創英角ｺﾞｼｯｸUB"/>
              <a:ea typeface="HGP創英角ｺﾞｼｯｸUB"/>
              <a:cs typeface="HGP創英角ｺﾞｼｯｸUB"/>
            </a:endParaRPr>
          </a:p>
          <a:p>
            <a:r>
              <a:rPr kumimoji="1" lang="ja-JP" altLang="en-US" dirty="0">
                <a:solidFill>
                  <a:srgbClr val="404040"/>
                </a:solidFill>
                <a:latin typeface="HGP創英角ｺﾞｼｯｸUB"/>
                <a:ea typeface="HGP創英角ｺﾞｼｯｸUB"/>
                <a:cs typeface="HGP創英角ｺﾞｼｯｸUB"/>
              </a:rPr>
              <a:t>生活に対する</a:t>
            </a:r>
            <a:endParaRPr kumimoji="1" lang="en-US" altLang="ja-JP" dirty="0">
              <a:solidFill>
                <a:srgbClr val="404040"/>
              </a:solidFill>
              <a:latin typeface="HGP創英角ｺﾞｼｯｸUB"/>
              <a:ea typeface="HGP創英角ｺﾞｼｯｸUB"/>
              <a:cs typeface="HGP創英角ｺﾞｼｯｸUB"/>
            </a:endParaRPr>
          </a:p>
          <a:p>
            <a:r>
              <a:rPr kumimoji="1" lang="ja-JP" altLang="en-US" dirty="0">
                <a:solidFill>
                  <a:srgbClr val="990099"/>
                </a:solidFill>
                <a:latin typeface="HGP創英角ｺﾞｼｯｸUB"/>
                <a:ea typeface="HGP創英角ｺﾞｼｯｸUB"/>
                <a:cs typeface="HGP創英角ｺﾞｼｯｸUB"/>
              </a:rPr>
              <a:t>安心・安全</a:t>
            </a:r>
            <a:endParaRPr kumimoji="1" lang="en-US" altLang="ja-JP" dirty="0">
              <a:solidFill>
                <a:srgbClr val="990099"/>
              </a:solidFill>
              <a:latin typeface="HGP創英角ｺﾞｼｯｸUB"/>
              <a:ea typeface="HGP創英角ｺﾞｼｯｸUB"/>
              <a:cs typeface="HGP創英角ｺﾞｼｯｸUB"/>
            </a:endParaRPr>
          </a:p>
          <a:p>
            <a:r>
              <a:rPr kumimoji="1" lang="ja-JP" altLang="en-US" dirty="0">
                <a:solidFill>
                  <a:srgbClr val="404040"/>
                </a:solidFill>
                <a:latin typeface="HGP創英角ｺﾞｼｯｸUB"/>
                <a:ea typeface="HGP創英角ｺﾞｼｯｸUB"/>
                <a:cs typeface="HGP創英角ｺﾞｼｯｸUB"/>
              </a:rPr>
              <a:t>（必ず支払わなければ</a:t>
            </a:r>
            <a:endParaRPr kumimoji="1" lang="en-US" altLang="ja-JP" dirty="0">
              <a:solidFill>
                <a:srgbClr val="404040"/>
              </a:solidFill>
              <a:latin typeface="HGP創英角ｺﾞｼｯｸUB"/>
              <a:ea typeface="HGP創英角ｺﾞｼｯｸUB"/>
              <a:cs typeface="HGP創英角ｺﾞｼｯｸUB"/>
            </a:endParaRPr>
          </a:p>
          <a:p>
            <a:r>
              <a:rPr kumimoji="1" lang="ja-JP" altLang="en-US" dirty="0">
                <a:solidFill>
                  <a:srgbClr val="404040"/>
                </a:solidFill>
                <a:latin typeface="HGP創英角ｺﾞｼｯｸUB"/>
                <a:ea typeface="HGP創英角ｺﾞｼｯｸUB"/>
                <a:cs typeface="HGP創英角ｺﾞｼｯｸUB"/>
              </a:rPr>
              <a:t>ならない賞与）</a:t>
            </a:r>
          </a:p>
        </p:txBody>
      </p:sp>
      <p:pic>
        <p:nvPicPr>
          <p:cNvPr id="27" name="図 26" descr="LOGO_r5_c2.png">
            <a:extLst>
              <a:ext uri="{FF2B5EF4-FFF2-40B4-BE49-F238E27FC236}">
                <a16:creationId xmlns:a16="http://schemas.microsoft.com/office/drawing/2014/main" id="{4202BA86-2801-4528-953C-6B30C66D1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570" y="110914"/>
            <a:ext cx="1657226" cy="346286"/>
          </a:xfrm>
          <a:prstGeom prst="rect">
            <a:avLst/>
          </a:prstGeom>
        </p:spPr>
      </p:pic>
      <p:sp>
        <p:nvSpPr>
          <p:cNvPr id="26" name="正方形/長方形 25">
            <a:extLst>
              <a:ext uri="{FF2B5EF4-FFF2-40B4-BE49-F238E27FC236}">
                <a16:creationId xmlns:a16="http://schemas.microsoft.com/office/drawing/2014/main" id="{77B5297D-9551-49F6-8B92-BB859140588B}"/>
              </a:ext>
            </a:extLst>
          </p:cNvPr>
          <p:cNvSpPr/>
          <p:nvPr/>
        </p:nvSpPr>
        <p:spPr>
          <a:xfrm>
            <a:off x="0" y="-77641"/>
            <a:ext cx="5098944" cy="655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給与設計の概念について</a:t>
            </a:r>
            <a:endParaRPr kumimoji="1" lang="ja-JP" altLang="en-US" sz="2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cxnSp>
        <p:nvCxnSpPr>
          <p:cNvPr id="30" name="直線コネクタ 29">
            <a:extLst>
              <a:ext uri="{FF2B5EF4-FFF2-40B4-BE49-F238E27FC236}">
                <a16:creationId xmlns:a16="http://schemas.microsoft.com/office/drawing/2014/main" id="{3BCAEDF4-12BA-4D3E-89B4-45D17ADD5F75}"/>
              </a:ext>
            </a:extLst>
          </p:cNvPr>
          <p:cNvCxnSpPr/>
          <p:nvPr/>
        </p:nvCxnSpPr>
        <p:spPr>
          <a:xfrm>
            <a:off x="2549472" y="4431869"/>
            <a:ext cx="725659" cy="0"/>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85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P spid="23" grpId="0"/>
      <p:bldP spid="2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27455</TotalTime>
  <Words>2000</Words>
  <Application>Microsoft Office PowerPoint</Application>
  <PresentationFormat>画面に合わせる (16:9)</PresentationFormat>
  <Paragraphs>450</Paragraphs>
  <Slides>23</Slides>
  <Notes>23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HGP創英角ｺﾞｼｯｸUB</vt:lpstr>
      <vt:lpstr>Meiryo UI</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１、年齢給37才まで定期昇給。最大100,000円 ２、経験給は10年分の昇給。 　最大  20,000円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MJSCL28</cp:lastModifiedBy>
  <cp:revision>910</cp:revision>
  <cp:lastPrinted>2021-02-04T05:26:52Z</cp:lastPrinted>
  <dcterms:created xsi:type="dcterms:W3CDTF">2010-04-12T23:12:02Z</dcterms:created>
  <dcterms:modified xsi:type="dcterms:W3CDTF">2022-01-13T03:07:48Z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